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7" r:id="rId2"/>
    <p:sldId id="259" r:id="rId3"/>
    <p:sldId id="260" r:id="rId4"/>
    <p:sldId id="258" r:id="rId5"/>
    <p:sldId id="261" r:id="rId6"/>
    <p:sldId id="355" r:id="rId7"/>
    <p:sldId id="262" r:id="rId8"/>
    <p:sldId id="274" r:id="rId9"/>
    <p:sldId id="265" r:id="rId10"/>
    <p:sldId id="305" r:id="rId11"/>
    <p:sldId id="263" r:id="rId12"/>
    <p:sldId id="306" r:id="rId13"/>
    <p:sldId id="266" r:id="rId14"/>
    <p:sldId id="264" r:id="rId15"/>
    <p:sldId id="267" r:id="rId16"/>
    <p:sldId id="269" r:id="rId17"/>
    <p:sldId id="268" r:id="rId18"/>
    <p:sldId id="356" r:id="rId19"/>
    <p:sldId id="330" r:id="rId20"/>
    <p:sldId id="271" r:id="rId21"/>
    <p:sldId id="354" r:id="rId22"/>
    <p:sldId id="353" r:id="rId23"/>
    <p:sldId id="346" r:id="rId24"/>
    <p:sldId id="357" r:id="rId25"/>
    <p:sldId id="358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47" r:id="rId34"/>
    <p:sldId id="348" r:id="rId35"/>
    <p:sldId id="349" r:id="rId36"/>
    <p:sldId id="350" r:id="rId37"/>
    <p:sldId id="351" r:id="rId38"/>
    <p:sldId id="352" r:id="rId39"/>
    <p:sldId id="278" r:id="rId40"/>
    <p:sldId id="275" r:id="rId41"/>
    <p:sldId id="337" r:id="rId42"/>
    <p:sldId id="283" r:id="rId43"/>
    <p:sldId id="308" r:id="rId44"/>
    <p:sldId id="309" r:id="rId45"/>
    <p:sldId id="310" r:id="rId46"/>
    <p:sldId id="288" r:id="rId47"/>
    <p:sldId id="289" r:id="rId48"/>
    <p:sldId id="287" r:id="rId49"/>
    <p:sldId id="319" r:id="rId50"/>
    <p:sldId id="276" r:id="rId51"/>
    <p:sldId id="320" r:id="rId52"/>
    <p:sldId id="315" r:id="rId53"/>
    <p:sldId id="316" r:id="rId54"/>
    <p:sldId id="321" r:id="rId55"/>
    <p:sldId id="326" r:id="rId56"/>
    <p:sldId id="327" r:id="rId57"/>
    <p:sldId id="328" r:id="rId58"/>
    <p:sldId id="322" r:id="rId59"/>
    <p:sldId id="277" r:id="rId60"/>
    <p:sldId id="323" r:id="rId61"/>
    <p:sldId id="329" r:id="rId62"/>
    <p:sldId id="280" r:id="rId63"/>
    <p:sldId id="281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A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4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3845-02E0-46FB-BBD5-616426E3DE7C}" type="datetimeFigureOut">
              <a:rPr lang="en-US" smtClean="0"/>
              <a:t>07-Feb-16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8D866-5FFE-4AB1-9EEF-1B738B608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0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8D866-5FFE-4AB1-9EEF-1B738B608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84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Socrative</a:t>
            </a:r>
            <a:r>
              <a:rPr lang="en-US" dirty="0" smtClean="0"/>
              <a:t> on differentiable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8D866-5FFE-4AB1-9EEF-1B738B6083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more practical stuff in the next lecture</a:t>
            </a:r>
            <a:r>
              <a:rPr lang="en-US" baseline="0" dirty="0" smtClean="0"/>
              <a:t> with the optimizations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8D866-5FFE-4AB1-9EEF-1B738B6083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3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78637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9822" y="6528307"/>
            <a:ext cx="5563402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026227" y="6528306"/>
            <a:ext cx="5959296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LEARNING WITH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2" descr="http://www.rafaelgrossmann.com/wp-content/uploads/2015/11/3fc.ai3_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55" y="-20410"/>
            <a:ext cx="12241680" cy="499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53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17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00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58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009733" y="5968577"/>
            <a:ext cx="2976342" cy="365125"/>
          </a:xfrm>
        </p:spPr>
        <p:txBody>
          <a:bodyPr/>
          <a:lstStyle>
            <a:lvl1pPr algn="r">
              <a:defRPr sz="1100"/>
            </a:lvl1pPr>
          </a:lstStyle>
          <a:p>
            <a:r>
              <a:rPr lang="en-US" dirty="0" smtClean="0"/>
              <a:t>UVA Deep Learning COURSE</a:t>
            </a:r>
            <a:br>
              <a:rPr lang="en-US" dirty="0" smtClean="0"/>
            </a:br>
            <a:r>
              <a:rPr lang="en-US" dirty="0" smtClean="0"/>
              <a:t>Efstratios Gavves  &amp; Max Welling</a:t>
            </a:r>
            <a:endParaRPr lang="en-US" dirty="0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09733" y="6417728"/>
            <a:ext cx="2976342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LEARNING WITH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486550" y="1276774"/>
            <a:ext cx="7268570" cy="4748106"/>
          </a:xfrm>
        </p:spPr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50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11433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3120" y="1276774"/>
            <a:ext cx="10922000" cy="4748106"/>
          </a:xfrm>
        </p:spPr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2080" y="142240"/>
            <a:ext cx="11978640" cy="672040"/>
          </a:xfrm>
          <a:ln>
            <a:noFill/>
          </a:ln>
        </p:spPr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575547" y="6484328"/>
            <a:ext cx="5563402" cy="365125"/>
          </a:xfrm>
        </p:spPr>
        <p:txBody>
          <a:bodyPr/>
          <a:lstStyle>
            <a:lvl1pPr algn="r">
              <a:defRPr sz="1100"/>
            </a:lvl1pPr>
          </a:lstStyle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0" y="6484328"/>
            <a:ext cx="5644544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UVA DEEP LEARNING COURSE – EFSTRATIOS GAVVES &amp; MAX WELLING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783800"/>
            <a:ext cx="12188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20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451393"/>
            <a:ext cx="5563402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724121" y="6451392"/>
            <a:ext cx="520158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LEARNING WITH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6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81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040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6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07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9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4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51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62" r:id="rId3"/>
    <p:sldLayoutId id="2147483661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70" r:id="rId11"/>
    <p:sldLayoutId id="2147483671" r:id="rId12"/>
    <p:sldLayoutId id="2147483672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31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7.png"/><Relationship Id="rId18" Type="http://schemas.openxmlformats.org/officeDocument/2006/relationships/image" Target="../media/image86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4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83.png"/><Relationship Id="rId10" Type="http://schemas.openxmlformats.org/officeDocument/2006/relationships/image" Target="../media/image89.png"/><Relationship Id="rId19" Type="http://schemas.openxmlformats.org/officeDocument/2006/relationships/image" Target="../media/image87.png"/><Relationship Id="rId14" Type="http://schemas.openxmlformats.org/officeDocument/2006/relationships/image" Target="../media/image82.png"/><Relationship Id="rId9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95.png"/><Relationship Id="rId12" Type="http://schemas.openxmlformats.org/officeDocument/2006/relationships/image" Target="../media/image94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9" Type="http://schemas.openxmlformats.org/officeDocument/2006/relationships/image" Target="../media/image650.png"/><Relationship Id="rId1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104.png"/><Relationship Id="rId12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2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13" Type="http://schemas.openxmlformats.org/officeDocument/2006/relationships/image" Target="../media/image941.png"/><Relationship Id="rId7" Type="http://schemas.openxmlformats.org/officeDocument/2006/relationships/image" Target="../media/image840.png"/><Relationship Id="rId12" Type="http://schemas.openxmlformats.org/officeDocument/2006/relationships/image" Target="../media/image930.png"/><Relationship Id="rId16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921.png"/><Relationship Id="rId15" Type="http://schemas.openxmlformats.org/officeDocument/2006/relationships/image" Target="../media/image961.png"/><Relationship Id="rId10" Type="http://schemas.openxmlformats.org/officeDocument/2006/relationships/image" Target="../media/image870.png"/><Relationship Id="rId9" Type="http://schemas.openxmlformats.org/officeDocument/2006/relationships/image" Target="../media/image860.png"/><Relationship Id="rId14" Type="http://schemas.openxmlformats.org/officeDocument/2006/relationships/image" Target="../media/image9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13" Type="http://schemas.openxmlformats.org/officeDocument/2006/relationships/image" Target="../media/image1001.png"/><Relationship Id="rId18" Type="http://schemas.openxmlformats.org/officeDocument/2006/relationships/image" Target="../media/image1290.png"/><Relationship Id="rId7" Type="http://schemas.openxmlformats.org/officeDocument/2006/relationships/image" Target="../media/image890.png"/><Relationship Id="rId12" Type="http://schemas.openxmlformats.org/officeDocument/2006/relationships/image" Target="../media/image990.png"/><Relationship Id="rId17" Type="http://schemas.openxmlformats.org/officeDocument/2006/relationships/image" Target="../media/image1041.png"/><Relationship Id="rId2" Type="http://schemas.openxmlformats.org/officeDocument/2006/relationships/image" Target="../media/image1270.png"/><Relationship Id="rId16" Type="http://schemas.openxmlformats.org/officeDocument/2006/relationships/image" Target="../media/image10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1280.png"/><Relationship Id="rId15" Type="http://schemas.openxmlformats.org/officeDocument/2006/relationships/image" Target="../media/image1021.png"/><Relationship Id="rId10" Type="http://schemas.openxmlformats.org/officeDocument/2006/relationships/image" Target="../media/image920.png"/><Relationship Id="rId9" Type="http://schemas.openxmlformats.org/officeDocument/2006/relationships/image" Target="../media/image910.png"/><Relationship Id="rId14" Type="http://schemas.openxmlformats.org/officeDocument/2006/relationships/image" Target="../media/image10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1081.png"/><Relationship Id="rId18" Type="http://schemas.openxmlformats.org/officeDocument/2006/relationships/image" Target="../media/image1300.png"/><Relationship Id="rId7" Type="http://schemas.openxmlformats.org/officeDocument/2006/relationships/image" Target="../media/image950.png"/><Relationship Id="rId12" Type="http://schemas.openxmlformats.org/officeDocument/2006/relationships/image" Target="../media/image1071.png"/><Relationship Id="rId17" Type="http://schemas.openxmlformats.org/officeDocument/2006/relationships/image" Target="../media/image1120.png"/><Relationship Id="rId2" Type="http://schemas.openxmlformats.org/officeDocument/2006/relationships/image" Target="../media/image1270.png"/><Relationship Id="rId1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0.png"/><Relationship Id="rId11" Type="http://schemas.openxmlformats.org/officeDocument/2006/relationships/image" Target="../media/image1061.png"/><Relationship Id="rId15" Type="http://schemas.openxmlformats.org/officeDocument/2006/relationships/image" Target="../media/image1101.png"/><Relationship Id="rId10" Type="http://schemas.openxmlformats.org/officeDocument/2006/relationships/image" Target="../media/image980.png"/><Relationship Id="rId19" Type="http://schemas.openxmlformats.org/officeDocument/2006/relationships/image" Target="../media/image131.png"/><Relationship Id="rId9" Type="http://schemas.openxmlformats.org/officeDocument/2006/relationships/image" Target="../media/image970.png"/><Relationship Id="rId14" Type="http://schemas.openxmlformats.org/officeDocument/2006/relationships/image" Target="../media/image10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1161.png"/><Relationship Id="rId18" Type="http://schemas.openxmlformats.org/officeDocument/2006/relationships/image" Target="../media/image133.png"/><Relationship Id="rId7" Type="http://schemas.openxmlformats.org/officeDocument/2006/relationships/image" Target="../media/image1010.png"/><Relationship Id="rId12" Type="http://schemas.openxmlformats.org/officeDocument/2006/relationships/image" Target="../media/image1151.png"/><Relationship Id="rId17" Type="http://schemas.openxmlformats.org/officeDocument/2006/relationships/image" Target="../media/image132.png"/><Relationship Id="rId2" Type="http://schemas.openxmlformats.org/officeDocument/2006/relationships/image" Target="../media/image1270.png"/><Relationship Id="rId16" Type="http://schemas.openxmlformats.org/officeDocument/2006/relationships/image" Target="../media/image1191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11" Type="http://schemas.openxmlformats.org/officeDocument/2006/relationships/image" Target="../media/image1141.png"/><Relationship Id="rId15" Type="http://schemas.openxmlformats.org/officeDocument/2006/relationships/image" Target="../media/image1181.png"/><Relationship Id="rId10" Type="http://schemas.openxmlformats.org/officeDocument/2006/relationships/image" Target="../media/image1040.png"/><Relationship Id="rId19" Type="http://schemas.openxmlformats.org/officeDocument/2006/relationships/image" Target="../media/image1290.png"/><Relationship Id="rId9" Type="http://schemas.openxmlformats.org/officeDocument/2006/relationships/image" Target="../media/image1030.png"/><Relationship Id="rId14" Type="http://schemas.openxmlformats.org/officeDocument/2006/relationships/image" Target="../media/image11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13" Type="http://schemas.openxmlformats.org/officeDocument/2006/relationships/image" Target="../media/image1230.png"/><Relationship Id="rId18" Type="http://schemas.openxmlformats.org/officeDocument/2006/relationships/image" Target="../media/image137.png"/><Relationship Id="rId21" Type="http://schemas.openxmlformats.org/officeDocument/2006/relationships/image" Target="../media/image139.png"/><Relationship Id="rId7" Type="http://schemas.openxmlformats.org/officeDocument/2006/relationships/image" Target="../media/image1070.png"/><Relationship Id="rId12" Type="http://schemas.openxmlformats.org/officeDocument/2006/relationships/image" Target="../media/image1221.png"/><Relationship Id="rId17" Type="http://schemas.openxmlformats.org/officeDocument/2006/relationships/image" Target="../media/image136.png"/><Relationship Id="rId2" Type="http://schemas.openxmlformats.org/officeDocument/2006/relationships/image" Target="../media/image1270.png"/><Relationship Id="rId16" Type="http://schemas.openxmlformats.org/officeDocument/2006/relationships/image" Target="../media/image1260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35.png"/><Relationship Id="rId15" Type="http://schemas.openxmlformats.org/officeDocument/2006/relationships/image" Target="../media/image1250.png"/><Relationship Id="rId10" Type="http://schemas.openxmlformats.org/officeDocument/2006/relationships/image" Target="../media/image1100.png"/><Relationship Id="rId19" Type="http://schemas.openxmlformats.org/officeDocument/2006/relationships/image" Target="../media/image20.png"/><Relationship Id="rId9" Type="http://schemas.openxmlformats.org/officeDocument/2006/relationships/image" Target="../media/image1090.png"/><Relationship Id="rId14" Type="http://schemas.openxmlformats.org/officeDocument/2006/relationships/image" Target="../media/image12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330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21" Type="http://schemas.openxmlformats.org/officeDocument/2006/relationships/image" Target="../media/image145.png"/><Relationship Id="rId7" Type="http://schemas.openxmlformats.org/officeDocument/2006/relationships/image" Target="../media/image1140.png"/><Relationship Id="rId12" Type="http://schemas.openxmlformats.org/officeDocument/2006/relationships/image" Target="../media/image1320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image" Target="../media/image1270.png"/><Relationship Id="rId16" Type="http://schemas.openxmlformats.org/officeDocument/2006/relationships/image" Target="../media/image136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11" Type="http://schemas.openxmlformats.org/officeDocument/2006/relationships/image" Target="../media/image140.png"/><Relationship Id="rId24" Type="http://schemas.openxmlformats.org/officeDocument/2006/relationships/image" Target="../media/image148.png"/><Relationship Id="rId15" Type="http://schemas.openxmlformats.org/officeDocument/2006/relationships/image" Target="../media/image1350.png"/><Relationship Id="rId23" Type="http://schemas.openxmlformats.org/officeDocument/2006/relationships/image" Target="../media/image147.png"/><Relationship Id="rId10" Type="http://schemas.openxmlformats.org/officeDocument/2006/relationships/image" Target="../media/image1170.png"/><Relationship Id="rId19" Type="http://schemas.openxmlformats.org/officeDocument/2006/relationships/image" Target="../media/image143.png"/><Relationship Id="rId9" Type="http://schemas.openxmlformats.org/officeDocument/2006/relationships/image" Target="../media/image1160.png"/><Relationship Id="rId14" Type="http://schemas.openxmlformats.org/officeDocument/2006/relationships/image" Target="../media/image1340.png"/><Relationship Id="rId22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13" Type="http://schemas.openxmlformats.org/officeDocument/2006/relationships/image" Target="../media/image1490.png"/><Relationship Id="rId18" Type="http://schemas.openxmlformats.org/officeDocument/2006/relationships/image" Target="../media/image154.png"/><Relationship Id="rId26" Type="http://schemas.openxmlformats.org/officeDocument/2006/relationships/image" Target="../media/image161.png"/><Relationship Id="rId21" Type="http://schemas.openxmlformats.org/officeDocument/2006/relationships/image" Target="../media/image156.png"/><Relationship Id="rId7" Type="http://schemas.openxmlformats.org/officeDocument/2006/relationships/image" Target="../media/image1190.png"/><Relationship Id="rId12" Type="http://schemas.openxmlformats.org/officeDocument/2006/relationships/image" Target="../media/image1480.png"/><Relationship Id="rId17" Type="http://schemas.openxmlformats.org/officeDocument/2006/relationships/image" Target="../media/image153.png"/><Relationship Id="rId25" Type="http://schemas.openxmlformats.org/officeDocument/2006/relationships/image" Target="../media/image160.png"/><Relationship Id="rId2" Type="http://schemas.openxmlformats.org/officeDocument/2006/relationships/image" Target="../media/image1270.png"/><Relationship Id="rId16" Type="http://schemas.openxmlformats.org/officeDocument/2006/relationships/image" Target="../media/image152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11" Type="http://schemas.openxmlformats.org/officeDocument/2006/relationships/image" Target="../media/image151.png"/><Relationship Id="rId24" Type="http://schemas.openxmlformats.org/officeDocument/2006/relationships/image" Target="../media/image159.png"/><Relationship Id="rId15" Type="http://schemas.openxmlformats.org/officeDocument/2006/relationships/image" Target="../media/image1510.png"/><Relationship Id="rId23" Type="http://schemas.openxmlformats.org/officeDocument/2006/relationships/image" Target="../media/image158.png"/><Relationship Id="rId10" Type="http://schemas.openxmlformats.org/officeDocument/2006/relationships/image" Target="../media/image1220.png"/><Relationship Id="rId19" Type="http://schemas.openxmlformats.org/officeDocument/2006/relationships/image" Target="../media/image1390.png"/><Relationship Id="rId9" Type="http://schemas.openxmlformats.org/officeDocument/2006/relationships/image" Target="../media/image1210.png"/><Relationship Id="rId14" Type="http://schemas.openxmlformats.org/officeDocument/2006/relationships/image" Target="../media/image1500.png"/><Relationship Id="rId22" Type="http://schemas.openxmlformats.org/officeDocument/2006/relationships/image" Target="../media/image1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290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62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300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134.png"/><Relationship Id="rId2" Type="http://schemas.openxmlformats.org/officeDocument/2006/relationships/image" Target="../media/image162.png"/><Relationship Id="rId16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33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207.png"/><Relationship Id="rId18" Type="http://schemas.openxmlformats.org/officeDocument/2006/relationships/image" Target="../media/image139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138.png"/><Relationship Id="rId2" Type="http://schemas.openxmlformats.org/officeDocument/2006/relationships/image" Target="../media/image16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5.png"/><Relationship Id="rId5" Type="http://schemas.openxmlformats.org/officeDocument/2006/relationships/image" Target="../media/image200.png"/><Relationship Id="rId15" Type="http://schemas.openxmlformats.org/officeDocument/2006/relationships/image" Target="../media/image137.png"/><Relationship Id="rId10" Type="http://schemas.openxmlformats.org/officeDocument/2006/relationships/image" Target="../media/image204.png"/><Relationship Id="rId4" Type="http://schemas.openxmlformats.org/officeDocument/2006/relationships/image" Target="../media/image199.png"/><Relationship Id="rId9" Type="http://schemas.openxmlformats.org/officeDocument/2006/relationships/image" Target="../media/image203.png"/><Relationship Id="rId1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217.png"/><Relationship Id="rId18" Type="http://schemas.openxmlformats.org/officeDocument/2006/relationships/image" Target="../media/image145.png"/><Relationship Id="rId3" Type="http://schemas.openxmlformats.org/officeDocument/2006/relationships/image" Target="../media/image208.png"/><Relationship Id="rId21" Type="http://schemas.openxmlformats.org/officeDocument/2006/relationships/image" Target="../media/image148.png"/><Relationship Id="rId7" Type="http://schemas.openxmlformats.org/officeDocument/2006/relationships/image" Target="../media/image212.png"/><Relationship Id="rId12" Type="http://schemas.openxmlformats.org/officeDocument/2006/relationships/image" Target="../media/image216.png"/><Relationship Id="rId17" Type="http://schemas.openxmlformats.org/officeDocument/2006/relationships/image" Target="../media/image144.png"/><Relationship Id="rId2" Type="http://schemas.openxmlformats.org/officeDocument/2006/relationships/image" Target="../media/image162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5.png"/><Relationship Id="rId5" Type="http://schemas.openxmlformats.org/officeDocument/2006/relationships/image" Target="../media/image210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10" Type="http://schemas.openxmlformats.org/officeDocument/2006/relationships/image" Target="../media/image214.png"/><Relationship Id="rId19" Type="http://schemas.openxmlformats.org/officeDocument/2006/relationships/image" Target="../media/image146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227.png"/><Relationship Id="rId18" Type="http://schemas.openxmlformats.org/officeDocument/2006/relationships/image" Target="../media/image229.png"/><Relationship Id="rId3" Type="http://schemas.openxmlformats.org/officeDocument/2006/relationships/image" Target="../media/image218.png"/><Relationship Id="rId21" Type="http://schemas.openxmlformats.org/officeDocument/2006/relationships/image" Target="../media/image159.png"/><Relationship Id="rId7" Type="http://schemas.openxmlformats.org/officeDocument/2006/relationships/image" Target="../media/image222.png"/><Relationship Id="rId12" Type="http://schemas.openxmlformats.org/officeDocument/2006/relationships/image" Target="../media/image226.png"/><Relationship Id="rId17" Type="http://schemas.openxmlformats.org/officeDocument/2006/relationships/image" Target="../media/image155.png"/><Relationship Id="rId2" Type="http://schemas.openxmlformats.org/officeDocument/2006/relationships/image" Target="../media/image162.png"/><Relationship Id="rId16" Type="http://schemas.openxmlformats.org/officeDocument/2006/relationships/image" Target="../media/image228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5.png"/><Relationship Id="rId5" Type="http://schemas.openxmlformats.org/officeDocument/2006/relationships/image" Target="../media/image220.png"/><Relationship Id="rId15" Type="http://schemas.openxmlformats.org/officeDocument/2006/relationships/image" Target="../media/image154.png"/><Relationship Id="rId23" Type="http://schemas.openxmlformats.org/officeDocument/2006/relationships/image" Target="../media/image233.png"/><Relationship Id="rId10" Type="http://schemas.openxmlformats.org/officeDocument/2006/relationships/image" Target="../media/image224.png"/><Relationship Id="rId19" Type="http://schemas.openxmlformats.org/officeDocument/2006/relationships/image" Target="../media/image230.png"/><Relationship Id="rId4" Type="http://schemas.openxmlformats.org/officeDocument/2006/relationships/image" Target="../media/image219.png"/><Relationship Id="rId9" Type="http://schemas.openxmlformats.org/officeDocument/2006/relationships/image" Target="../media/image223.png"/><Relationship Id="rId14" Type="http://schemas.openxmlformats.org/officeDocument/2006/relationships/image" Target="../media/image153.png"/><Relationship Id="rId22" Type="http://schemas.openxmlformats.org/officeDocument/2006/relationships/image" Target="../media/image2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3" Type="http://schemas.openxmlformats.org/officeDocument/2006/relationships/image" Target="../media/image238.png"/><Relationship Id="rId21" Type="http://schemas.openxmlformats.org/officeDocument/2006/relationships/image" Target="../media/image256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2" Type="http://schemas.openxmlformats.org/officeDocument/2006/relationships/image" Target="../media/image235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9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19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Relationship Id="rId1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13" Type="http://schemas.openxmlformats.org/officeDocument/2006/relationships/image" Target="../media/image2260.png"/><Relationship Id="rId3" Type="http://schemas.openxmlformats.org/officeDocument/2006/relationships/image" Target="../media/image2160.png"/><Relationship Id="rId7" Type="http://schemas.openxmlformats.org/officeDocument/2006/relationships/image" Target="../media/image2200.png"/><Relationship Id="rId12" Type="http://schemas.openxmlformats.org/officeDocument/2006/relationships/image" Target="../media/image2250.png"/><Relationship Id="rId2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0.png"/><Relationship Id="rId11" Type="http://schemas.openxmlformats.org/officeDocument/2006/relationships/image" Target="../media/image2240.png"/><Relationship Id="rId5" Type="http://schemas.openxmlformats.org/officeDocument/2006/relationships/image" Target="../media/image2180.png"/><Relationship Id="rId10" Type="http://schemas.openxmlformats.org/officeDocument/2006/relationships/image" Target="../media/image2230.png"/><Relationship Id="rId4" Type="http://schemas.openxmlformats.org/officeDocument/2006/relationships/image" Target="../media/image2170.png"/><Relationship Id="rId9" Type="http://schemas.openxmlformats.org/officeDocument/2006/relationships/image" Target="../media/image22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5074920"/>
            <a:ext cx="11492753" cy="822960"/>
          </a:xfrm>
        </p:spPr>
        <p:txBody>
          <a:bodyPr/>
          <a:lstStyle/>
          <a:p>
            <a:r>
              <a:rPr lang="en-US" dirty="0" smtClean="0"/>
              <a:t>Lecture 2: Learning with neural networks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4242" y="5907023"/>
            <a:ext cx="10113264" cy="594360"/>
          </a:xfrm>
        </p:spPr>
        <p:txBody>
          <a:bodyPr/>
          <a:lstStyle/>
          <a:p>
            <a:r>
              <a:rPr lang="en-US" dirty="0" smtClean="0"/>
              <a:t>Deep Learning @ </a:t>
            </a:r>
            <a:r>
              <a:rPr lang="en-US" dirty="0" err="1" smtClean="0"/>
              <a:t>UvA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LEARNING WITH NEURAL NETWORKS </a:t>
            </a:r>
            <a:r>
              <a:rPr lang="en-US" dirty="0"/>
              <a:t>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ight Arrow 145"/>
          <p:cNvSpPr/>
          <p:nvPr/>
        </p:nvSpPr>
        <p:spPr>
          <a:xfrm rot="686805">
            <a:off x="2448071" y="4669278"/>
            <a:ext cx="4376399" cy="36067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/>
          <p:cNvSpPr/>
          <p:nvPr/>
        </p:nvSpPr>
        <p:spPr>
          <a:xfrm>
            <a:off x="2683999" y="4066281"/>
            <a:ext cx="912309" cy="36067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/>
          <p:cNvSpPr/>
          <p:nvPr/>
        </p:nvSpPr>
        <p:spPr>
          <a:xfrm rot="20555150">
            <a:off x="2697494" y="3316461"/>
            <a:ext cx="4081526" cy="36067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989693"/>
            <a:ext cx="10922000" cy="4748106"/>
          </a:xfrm>
        </p:spPr>
        <p:txBody>
          <a:bodyPr/>
          <a:lstStyle/>
          <a:p>
            <a:r>
              <a:rPr lang="en-US" dirty="0" smtClean="0"/>
              <a:t>A neural network model is a series of hierarchically connected functions</a:t>
            </a:r>
          </a:p>
          <a:p>
            <a:r>
              <a:rPr lang="en-US" dirty="0" smtClean="0"/>
              <a:t>This hierarchies can be very, very complex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Again, what is a neural network model?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15040" y="3201253"/>
            <a:ext cx="2402541" cy="2541824"/>
            <a:chOff x="3220683" y="2400381"/>
            <a:chExt cx="2402541" cy="2541824"/>
          </a:xfrm>
        </p:grpSpPr>
        <p:sp>
          <p:nvSpPr>
            <p:cNvPr id="7" name="Rectangle 6"/>
            <p:cNvSpPr/>
            <p:nvPr/>
          </p:nvSpPr>
          <p:spPr>
            <a:xfrm>
              <a:off x="3220683" y="2400381"/>
              <a:ext cx="2402541" cy="2541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Bradley Hand ITC" panose="03070402050302030203" pitchFamily="66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817639" y="2517619"/>
                  <a:ext cx="126912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639" y="2517619"/>
                  <a:ext cx="1269129" cy="4308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250" t="-7042" r="-8654" b="-281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/>
            <p:cNvGrpSpPr/>
            <p:nvPr/>
          </p:nvGrpSpPr>
          <p:grpSpPr>
            <a:xfrm>
              <a:off x="3583464" y="3112967"/>
              <a:ext cx="1697370" cy="1271990"/>
              <a:chOff x="7487390" y="62574"/>
              <a:chExt cx="1697370" cy="127199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544262" y="62574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172370" y="62574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800478" y="62574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544262" y="950282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172370" y="950282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800478" y="950282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/>
              <p:cNvCxnSpPr>
                <a:stCxn id="13" idx="0"/>
                <a:endCxn id="10" idx="4"/>
              </p:cNvCxnSpPr>
              <p:nvPr/>
            </p:nvCxnSpPr>
            <p:spPr>
              <a:xfrm flipV="1">
                <a:off x="7736403" y="446856"/>
                <a:ext cx="0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13" idx="0"/>
                <a:endCxn id="11" idx="4"/>
              </p:cNvCxnSpPr>
              <p:nvPr/>
            </p:nvCxnSpPr>
            <p:spPr>
              <a:xfrm flipV="1">
                <a:off x="7736403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3" idx="0"/>
                <a:endCxn id="12" idx="4"/>
              </p:cNvCxnSpPr>
              <p:nvPr/>
            </p:nvCxnSpPr>
            <p:spPr>
              <a:xfrm flipV="1">
                <a:off x="7736403" y="446856"/>
                <a:ext cx="1256216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4" idx="0"/>
                <a:endCxn id="10" idx="4"/>
              </p:cNvCxnSpPr>
              <p:nvPr/>
            </p:nvCxnSpPr>
            <p:spPr>
              <a:xfrm flipH="1" flipV="1">
                <a:off x="7736403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14" idx="0"/>
                <a:endCxn id="11" idx="4"/>
              </p:cNvCxnSpPr>
              <p:nvPr/>
            </p:nvCxnSpPr>
            <p:spPr>
              <a:xfrm flipV="1">
                <a:off x="8364511" y="446856"/>
                <a:ext cx="0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4" idx="0"/>
                <a:endCxn id="12" idx="4"/>
              </p:cNvCxnSpPr>
              <p:nvPr/>
            </p:nvCxnSpPr>
            <p:spPr>
              <a:xfrm flipV="1">
                <a:off x="8364511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15" idx="0"/>
                <a:endCxn id="12" idx="4"/>
              </p:cNvCxnSpPr>
              <p:nvPr/>
            </p:nvCxnSpPr>
            <p:spPr>
              <a:xfrm flipV="1">
                <a:off x="8992619" y="446856"/>
                <a:ext cx="0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5" idx="0"/>
                <a:endCxn id="11" idx="4"/>
              </p:cNvCxnSpPr>
              <p:nvPr/>
            </p:nvCxnSpPr>
            <p:spPr>
              <a:xfrm flipH="1" flipV="1">
                <a:off x="8364511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15" idx="0"/>
                <a:endCxn id="10" idx="4"/>
              </p:cNvCxnSpPr>
              <p:nvPr/>
            </p:nvCxnSpPr>
            <p:spPr>
              <a:xfrm flipH="1" flipV="1">
                <a:off x="7736403" y="446856"/>
                <a:ext cx="1256216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7487390" y="521284"/>
                    <a:ext cx="377283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7390" y="521284"/>
                    <a:ext cx="377283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0" name="Group 59"/>
          <p:cNvGrpSpPr/>
          <p:nvPr/>
        </p:nvGrpSpPr>
        <p:grpSpPr>
          <a:xfrm>
            <a:off x="6801993" y="2258717"/>
            <a:ext cx="4815663" cy="1002748"/>
            <a:chOff x="6525839" y="3872810"/>
            <a:chExt cx="4815663" cy="1002748"/>
          </a:xfrm>
        </p:grpSpPr>
        <p:sp>
          <p:nvSpPr>
            <p:cNvPr id="26" name="Rectangle 25"/>
            <p:cNvSpPr/>
            <p:nvPr/>
          </p:nvSpPr>
          <p:spPr>
            <a:xfrm>
              <a:off x="7075082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32154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613859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06197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198535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6" idx="3"/>
              <a:endCxn id="27" idx="1"/>
            </p:cNvCxnSpPr>
            <p:nvPr/>
          </p:nvCxnSpPr>
          <p:spPr>
            <a:xfrm>
              <a:off x="7489751" y="4374184"/>
              <a:ext cx="342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7" idx="3"/>
              <a:endCxn id="28" idx="1"/>
            </p:cNvCxnSpPr>
            <p:nvPr/>
          </p:nvCxnSpPr>
          <p:spPr>
            <a:xfrm>
              <a:off x="8246823" y="4374184"/>
              <a:ext cx="367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8" idx="3"/>
              <a:endCxn id="29" idx="1"/>
            </p:cNvCxnSpPr>
            <p:nvPr/>
          </p:nvCxnSpPr>
          <p:spPr>
            <a:xfrm>
              <a:off x="9028528" y="4374184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9" idx="3"/>
              <a:endCxn id="30" idx="1"/>
            </p:cNvCxnSpPr>
            <p:nvPr/>
          </p:nvCxnSpPr>
          <p:spPr>
            <a:xfrm>
              <a:off x="9820866" y="4374184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 rot="5400000">
                  <a:off x="6911579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911579" y="4248964"/>
                  <a:ext cx="8139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500" t="-5263" r="-5000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 rot="5400000">
                  <a:off x="7661650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661650" y="4248964"/>
                  <a:ext cx="813941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7500" t="-6015" r="-5000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 rot="5400000">
                  <a:off x="8437935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437935" y="4248964"/>
                  <a:ext cx="813941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00" t="-6015" r="-5000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 rot="5400000">
                  <a:off x="9215161" y="4248964"/>
                  <a:ext cx="81868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15161" y="4248964"/>
                  <a:ext cx="818686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500" t="-5185" r="-5000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 rot="5400000">
                  <a:off x="10025195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025195" y="4248964"/>
                  <a:ext cx="813941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829" t="-6015" r="-4878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/>
            <p:cNvCxnSpPr>
              <a:endCxn id="26" idx="1"/>
            </p:cNvCxnSpPr>
            <p:nvPr/>
          </p:nvCxnSpPr>
          <p:spPr>
            <a:xfrm>
              <a:off x="6762307" y="4372074"/>
              <a:ext cx="312775" cy="2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0" idx="3"/>
              <a:endCxn id="54" idx="1"/>
            </p:cNvCxnSpPr>
            <p:nvPr/>
          </p:nvCxnSpPr>
          <p:spPr>
            <a:xfrm>
              <a:off x="10613204" y="4374184"/>
              <a:ext cx="313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10926833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0902045" y="4256700"/>
                  <a:ext cx="46429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𝑜𝑠𝑠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902045" y="4256700"/>
                  <a:ext cx="464294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500" t="-9211"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 rot="5400000">
                  <a:off x="6365924" y="4256701"/>
                  <a:ext cx="56605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𝑛𝑝𝑢𝑡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365924" y="4256701"/>
                  <a:ext cx="566052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5000" t="-6452" b="-86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/>
          <p:cNvGrpSpPr/>
          <p:nvPr/>
        </p:nvGrpSpPr>
        <p:grpSpPr>
          <a:xfrm rot="16200000">
            <a:off x="2592047" y="2993425"/>
            <a:ext cx="4339677" cy="2259090"/>
            <a:chOff x="5639437" y="3413437"/>
            <a:chExt cx="4815662" cy="2259090"/>
          </a:xfrm>
        </p:grpSpPr>
        <p:sp>
          <p:nvSpPr>
            <p:cNvPr id="62" name="Rectangle 61"/>
            <p:cNvSpPr/>
            <p:nvPr/>
          </p:nvSpPr>
          <p:spPr>
            <a:xfrm>
              <a:off x="6188686" y="4116339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018536" y="34134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69167" y="3413437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519799" y="41163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288624" y="34134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2" idx="3"/>
              <a:endCxn id="63" idx="1"/>
            </p:cNvCxnSpPr>
            <p:nvPr/>
          </p:nvCxnSpPr>
          <p:spPr>
            <a:xfrm flipV="1">
              <a:off x="6603352" y="3865256"/>
              <a:ext cx="415182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63" idx="3"/>
              <a:endCxn id="64" idx="1"/>
            </p:cNvCxnSpPr>
            <p:nvPr/>
          </p:nvCxnSpPr>
          <p:spPr>
            <a:xfrm>
              <a:off x="7433203" y="3865256"/>
              <a:ext cx="335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4" idx="3"/>
              <a:endCxn id="65" idx="1"/>
            </p:cNvCxnSpPr>
            <p:nvPr/>
          </p:nvCxnSpPr>
          <p:spPr>
            <a:xfrm>
              <a:off x="8183835" y="3865255"/>
              <a:ext cx="335963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5" idx="3"/>
              <a:endCxn id="66" idx="1"/>
            </p:cNvCxnSpPr>
            <p:nvPr/>
          </p:nvCxnSpPr>
          <p:spPr>
            <a:xfrm flipV="1">
              <a:off x="8934466" y="3865255"/>
              <a:ext cx="354157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 rot="5400000">
                  <a:off x="6065406" y="4443144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065406" y="4443144"/>
                  <a:ext cx="733490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0000" t="-5556" r="-15833" b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 rot="5400000">
                  <a:off x="6888255" y="3740243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888255" y="3740243"/>
                  <a:ext cx="733490" cy="246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0000" t="-5405" r="-16667" b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 rot="5400000">
                  <a:off x="7633467" y="3740243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633467" y="3740243"/>
                  <a:ext cx="733490" cy="246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0000" t="-5556" r="-16667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 rot="5400000">
                  <a:off x="8369222" y="4443144"/>
                  <a:ext cx="73776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369222" y="4443144"/>
                  <a:ext cx="737766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9917" t="-5556" r="-16529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 rot="5400000">
                  <a:off x="9155509" y="3740243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155509" y="3740243"/>
                  <a:ext cx="73349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0000" t="-5556" r="-16667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/>
            <p:cNvCxnSpPr>
              <a:endCxn id="62" idx="1"/>
            </p:cNvCxnSpPr>
            <p:nvPr/>
          </p:nvCxnSpPr>
          <p:spPr>
            <a:xfrm>
              <a:off x="5875907" y="4566255"/>
              <a:ext cx="312775" cy="1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6" idx="3"/>
              <a:endCxn id="78" idx="1"/>
            </p:cNvCxnSpPr>
            <p:nvPr/>
          </p:nvCxnSpPr>
          <p:spPr>
            <a:xfrm>
              <a:off x="9703292" y="3865254"/>
              <a:ext cx="337141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10040430" y="4116339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 rot="5400000">
                  <a:off x="10038586" y="4450115"/>
                  <a:ext cx="4184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𝑜𝑠𝑠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038586" y="4450115"/>
                  <a:ext cx="418403" cy="24622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6176" r="-1029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 rot="5400000">
                  <a:off x="5507496" y="4450118"/>
                  <a:ext cx="5101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𝑛𝑝𝑢𝑡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507496" y="4450118"/>
                  <a:ext cx="510103" cy="24622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3095" r="-14286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/>
            <p:cNvSpPr/>
            <p:nvPr/>
          </p:nvSpPr>
          <p:spPr>
            <a:xfrm>
              <a:off x="7012440" y="4768892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 rot="5400000">
                  <a:off x="6882161" y="5095696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882161" y="5095696"/>
                  <a:ext cx="733490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0000" t="-5405" r="-16667" b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/>
            <p:cNvCxnSpPr>
              <a:stCxn id="62" idx="3"/>
              <a:endCxn id="87" idx="1"/>
            </p:cNvCxnSpPr>
            <p:nvPr/>
          </p:nvCxnSpPr>
          <p:spPr>
            <a:xfrm>
              <a:off x="6603349" y="4568156"/>
              <a:ext cx="409092" cy="652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7" idx="3"/>
              <a:endCxn id="65" idx="1"/>
            </p:cNvCxnSpPr>
            <p:nvPr/>
          </p:nvCxnSpPr>
          <p:spPr>
            <a:xfrm flipV="1">
              <a:off x="7427110" y="4568157"/>
              <a:ext cx="1092684" cy="652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9288620" y="4751650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 rot="5400000">
                  <a:off x="9138044" y="5078455"/>
                  <a:ext cx="73776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138044" y="5078455"/>
                  <a:ext cx="737766" cy="2462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9917" t="-5405" r="-15702" b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>
              <a:stCxn id="87" idx="3"/>
              <a:endCxn id="94" idx="1"/>
            </p:cNvCxnSpPr>
            <p:nvPr/>
          </p:nvCxnSpPr>
          <p:spPr>
            <a:xfrm flipV="1">
              <a:off x="7427112" y="5203466"/>
              <a:ext cx="1861511" cy="17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94" idx="3"/>
              <a:endCxn id="78" idx="1"/>
            </p:cNvCxnSpPr>
            <p:nvPr/>
          </p:nvCxnSpPr>
          <p:spPr>
            <a:xfrm flipV="1">
              <a:off x="9703295" y="4568158"/>
              <a:ext cx="337142" cy="635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64" idx="3"/>
              <a:endCxn id="66" idx="1"/>
            </p:cNvCxnSpPr>
            <p:nvPr/>
          </p:nvCxnSpPr>
          <p:spPr>
            <a:xfrm rot="5400000" flipV="1">
              <a:off x="8736230" y="3312862"/>
              <a:ext cx="1" cy="1104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7012208" y="4786277"/>
            <a:ext cx="4815663" cy="1002748"/>
            <a:chOff x="6043528" y="4184716"/>
            <a:chExt cx="4815663" cy="1002748"/>
          </a:xfrm>
        </p:grpSpPr>
        <p:sp>
          <p:nvSpPr>
            <p:cNvPr id="104" name="Rectangle 103"/>
            <p:cNvSpPr/>
            <p:nvPr/>
          </p:nvSpPr>
          <p:spPr>
            <a:xfrm>
              <a:off x="6592771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349843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131548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923886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716224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>
              <a:stCxn id="104" idx="3"/>
              <a:endCxn id="105" idx="1"/>
            </p:cNvCxnSpPr>
            <p:nvPr/>
          </p:nvCxnSpPr>
          <p:spPr>
            <a:xfrm>
              <a:off x="7007440" y="4686090"/>
              <a:ext cx="342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5" idx="3"/>
              <a:endCxn id="106" idx="1"/>
            </p:cNvCxnSpPr>
            <p:nvPr/>
          </p:nvCxnSpPr>
          <p:spPr>
            <a:xfrm>
              <a:off x="7764512" y="4686090"/>
              <a:ext cx="367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6" idx="3"/>
              <a:endCxn id="107" idx="1"/>
            </p:cNvCxnSpPr>
            <p:nvPr/>
          </p:nvCxnSpPr>
          <p:spPr>
            <a:xfrm>
              <a:off x="8546217" y="4686090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7" idx="3"/>
              <a:endCxn id="108" idx="1"/>
            </p:cNvCxnSpPr>
            <p:nvPr/>
          </p:nvCxnSpPr>
          <p:spPr>
            <a:xfrm>
              <a:off x="9338555" y="4686090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6429268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429268" y="4560870"/>
                  <a:ext cx="813941" cy="24622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26829" t="-5224" r="-4878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 rot="5400000">
                  <a:off x="7179339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179339" y="4560870"/>
                  <a:ext cx="813941" cy="24622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26829" t="-5970" r="-4878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 rot="5400000">
                  <a:off x="7955624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955624" y="4560870"/>
                  <a:ext cx="813941" cy="246221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30000" t="-5970" r="-5000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 rot="5400000">
                  <a:off x="8732850" y="4560870"/>
                  <a:ext cx="81868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732850" y="4560870"/>
                  <a:ext cx="818686" cy="246221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26829" t="-5224" r="-4878"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 rot="5400000">
                  <a:off x="9542884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2884" y="4560870"/>
                  <a:ext cx="813941" cy="246221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27500" t="-5970" r="-5000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/>
            <p:cNvCxnSpPr>
              <a:endCxn id="104" idx="1"/>
            </p:cNvCxnSpPr>
            <p:nvPr/>
          </p:nvCxnSpPr>
          <p:spPr>
            <a:xfrm>
              <a:off x="6279996" y="4683980"/>
              <a:ext cx="312775" cy="2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8" idx="3"/>
              <a:endCxn id="120" idx="1"/>
            </p:cNvCxnSpPr>
            <p:nvPr/>
          </p:nvCxnSpPr>
          <p:spPr>
            <a:xfrm>
              <a:off x="10130893" y="4686090"/>
              <a:ext cx="313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/>
            <p:cNvSpPr/>
            <p:nvPr/>
          </p:nvSpPr>
          <p:spPr>
            <a:xfrm>
              <a:off x="10444522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/>
                <p:cNvSpPr txBox="1"/>
                <p:nvPr/>
              </p:nvSpPr>
              <p:spPr>
                <a:xfrm rot="5400000">
                  <a:off x="10419734" y="4568606"/>
                  <a:ext cx="46429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𝑜𝑠𝑠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21" name="TextBox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419734" y="4568606"/>
                  <a:ext cx="464294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7895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 rot="5400000">
                  <a:off x="5883613" y="4568607"/>
                  <a:ext cx="56605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𝑛𝑝𝑢𝑡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883613" y="4568607"/>
                  <a:ext cx="566052" cy="246221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21951" t="-7527" b="-86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Curved Connector 123"/>
            <p:cNvCxnSpPr>
              <a:stCxn id="104" idx="1"/>
              <a:endCxn id="104" idx="3"/>
            </p:cNvCxnSpPr>
            <p:nvPr/>
          </p:nvCxnSpPr>
          <p:spPr>
            <a:xfrm rot="10800000" flipH="1">
              <a:off x="6592770" y="4686090"/>
              <a:ext cx="414669" cy="12700"/>
            </a:xfrm>
            <a:prstGeom prst="curvedConnector5">
              <a:avLst>
                <a:gd name="adj1" fmla="val -55128"/>
                <a:gd name="adj2" fmla="val 5747827"/>
                <a:gd name="adj3" fmla="val 155128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/>
            <p:cNvCxnSpPr>
              <a:stCxn id="105" idx="3"/>
              <a:endCxn id="105" idx="1"/>
            </p:cNvCxnSpPr>
            <p:nvPr/>
          </p:nvCxnSpPr>
          <p:spPr>
            <a:xfrm flipH="1">
              <a:off x="7349843" y="4686090"/>
              <a:ext cx="414669" cy="12700"/>
            </a:xfrm>
            <a:prstGeom prst="curvedConnector5">
              <a:avLst>
                <a:gd name="adj1" fmla="val -55128"/>
                <a:gd name="adj2" fmla="val 5747827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urved Connector 130"/>
            <p:cNvCxnSpPr>
              <a:stCxn id="106" idx="3"/>
              <a:endCxn id="106" idx="1"/>
            </p:cNvCxnSpPr>
            <p:nvPr/>
          </p:nvCxnSpPr>
          <p:spPr>
            <a:xfrm flipH="1">
              <a:off x="8131548" y="4686090"/>
              <a:ext cx="414669" cy="12700"/>
            </a:xfrm>
            <a:prstGeom prst="curvedConnector5">
              <a:avLst>
                <a:gd name="adj1" fmla="val -55128"/>
                <a:gd name="adj2" fmla="val -6224268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urved Connector 136"/>
            <p:cNvCxnSpPr>
              <a:stCxn id="107" idx="3"/>
              <a:endCxn id="107" idx="1"/>
            </p:cNvCxnSpPr>
            <p:nvPr/>
          </p:nvCxnSpPr>
          <p:spPr>
            <a:xfrm flipH="1">
              <a:off x="8923886" y="4686090"/>
              <a:ext cx="414669" cy="12700"/>
            </a:xfrm>
            <a:prstGeom prst="curvedConnector5">
              <a:avLst>
                <a:gd name="adj1" fmla="val -55128"/>
                <a:gd name="adj2" fmla="val 5747827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138"/>
            <p:cNvCxnSpPr>
              <a:stCxn id="108" idx="3"/>
              <a:endCxn id="108" idx="1"/>
            </p:cNvCxnSpPr>
            <p:nvPr/>
          </p:nvCxnSpPr>
          <p:spPr>
            <a:xfrm flipH="1">
              <a:off x="9716224" y="4686090"/>
              <a:ext cx="414669" cy="12700"/>
            </a:xfrm>
            <a:prstGeom prst="curvedConnector5">
              <a:avLst>
                <a:gd name="adj1" fmla="val -55128"/>
                <a:gd name="adj2" fmla="val -6056827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Rectangle 146"/>
          <p:cNvSpPr/>
          <p:nvPr/>
        </p:nvSpPr>
        <p:spPr>
          <a:xfrm>
            <a:off x="8223179" y="1584782"/>
            <a:ext cx="2979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Forward connections</a:t>
            </a:r>
          </a:p>
          <a:p>
            <a:r>
              <a:rPr lang="en-US" dirty="0">
                <a:latin typeface="Bradley Hand ITC" panose="03070402050302030203" pitchFamily="66" charset="0"/>
              </a:rPr>
              <a:t>(</a:t>
            </a:r>
            <a:r>
              <a:rPr lang="en-US" dirty="0" smtClean="0">
                <a:latin typeface="Bradley Hand ITC" panose="03070402050302030203" pitchFamily="66" charset="0"/>
              </a:rPr>
              <a:t>Feedforward </a:t>
            </a:r>
            <a:r>
              <a:rPr lang="en-US" dirty="0">
                <a:latin typeface="Bradley Hand ITC" panose="03070402050302030203" pitchFamily="66" charset="0"/>
              </a:rPr>
              <a:t>architecture)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5493377" y="3789229"/>
            <a:ext cx="4813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Interweaved connections</a:t>
            </a:r>
            <a:br>
              <a:rPr lang="en-US" dirty="0">
                <a:latin typeface="Bradley Hand ITC" panose="03070402050302030203" pitchFamily="66" charset="0"/>
              </a:rPr>
            </a:br>
            <a:r>
              <a:rPr lang="en-US" dirty="0">
                <a:latin typeface="Bradley Hand ITC" panose="03070402050302030203" pitchFamily="66" charset="0"/>
              </a:rPr>
              <a:t>(Directed Acyclic Graph architecture- DAGNN)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6191904" y="5724742"/>
            <a:ext cx="4603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Loopy connections</a:t>
            </a:r>
            <a:br>
              <a:rPr lang="en-US" dirty="0">
                <a:latin typeface="Bradley Hand ITC" panose="03070402050302030203" pitchFamily="66" charset="0"/>
              </a:rPr>
            </a:br>
            <a:r>
              <a:rPr lang="en-US" dirty="0">
                <a:latin typeface="Bradley Hand ITC" panose="03070402050302030203" pitchFamily="66" charset="0"/>
              </a:rPr>
              <a:t>(Recurrent architecture, special care needed)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8211360" y="3843069"/>
            <a:ext cx="1243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Functions</a:t>
            </a:r>
            <a:endParaRPr lang="en-US" dirty="0">
              <a:latin typeface="Bradley Hand ITC" panose="03070402050302030203" pitchFamily="66" charset="0"/>
            </a:endParaRPr>
          </a:p>
        </p:txBody>
      </p:sp>
      <p:cxnSp>
        <p:nvCxnSpPr>
          <p:cNvPr id="152" name="Straight Arrow Connector 151"/>
          <p:cNvCxnSpPr>
            <a:stCxn id="150" idx="0"/>
          </p:cNvCxnSpPr>
          <p:nvPr/>
        </p:nvCxnSpPr>
        <p:spPr>
          <a:xfrm flipH="1" flipV="1">
            <a:off x="7681809" y="3400023"/>
            <a:ext cx="1151064" cy="44304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50" idx="0"/>
          </p:cNvCxnSpPr>
          <p:nvPr/>
        </p:nvCxnSpPr>
        <p:spPr>
          <a:xfrm flipH="1" flipV="1">
            <a:off x="8344775" y="3435763"/>
            <a:ext cx="488098" cy="40730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0"/>
          </p:cNvCxnSpPr>
          <p:nvPr/>
        </p:nvCxnSpPr>
        <p:spPr>
          <a:xfrm flipV="1">
            <a:off x="8832873" y="3362161"/>
            <a:ext cx="264474" cy="48090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50" idx="0"/>
          </p:cNvCxnSpPr>
          <p:nvPr/>
        </p:nvCxnSpPr>
        <p:spPr>
          <a:xfrm flipV="1">
            <a:off x="8832873" y="3409903"/>
            <a:ext cx="1051602" cy="43316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8746808" y="3428077"/>
            <a:ext cx="1945848" cy="4068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8691708" y="3397204"/>
            <a:ext cx="2718613" cy="4524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H="1" flipV="1">
            <a:off x="5950944" y="2836637"/>
            <a:ext cx="2261116" cy="11903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0" idx="1"/>
            <a:endCxn id="65" idx="2"/>
          </p:cNvCxnSpPr>
          <p:nvPr/>
        </p:nvCxnSpPr>
        <p:spPr>
          <a:xfrm flipH="1" flipV="1">
            <a:off x="5238877" y="3510303"/>
            <a:ext cx="2972483" cy="51743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0" idx="1"/>
            <a:endCxn id="64" idx="2"/>
          </p:cNvCxnSpPr>
          <p:nvPr/>
        </p:nvCxnSpPr>
        <p:spPr>
          <a:xfrm flipH="1">
            <a:off x="4535976" y="4027735"/>
            <a:ext cx="3675384" cy="15900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87" idx="2"/>
          </p:cNvCxnSpPr>
          <p:nvPr/>
        </p:nvCxnSpPr>
        <p:spPr>
          <a:xfrm flipH="1">
            <a:off x="5891431" y="4271561"/>
            <a:ext cx="2627813" cy="59711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50" idx="2"/>
            <a:endCxn id="104" idx="0"/>
          </p:cNvCxnSpPr>
          <p:nvPr/>
        </p:nvCxnSpPr>
        <p:spPr>
          <a:xfrm flipH="1">
            <a:off x="7768786" y="4212401"/>
            <a:ext cx="1064087" cy="57387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50" idx="2"/>
            <a:endCxn id="105" idx="0"/>
          </p:cNvCxnSpPr>
          <p:nvPr/>
        </p:nvCxnSpPr>
        <p:spPr>
          <a:xfrm flipH="1">
            <a:off x="8525858" y="4212401"/>
            <a:ext cx="307015" cy="57387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50" idx="2"/>
            <a:endCxn id="106" idx="0"/>
          </p:cNvCxnSpPr>
          <p:nvPr/>
        </p:nvCxnSpPr>
        <p:spPr>
          <a:xfrm>
            <a:off x="8832873" y="4212401"/>
            <a:ext cx="474690" cy="57387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50" idx="2"/>
            <a:endCxn id="107" idx="0"/>
          </p:cNvCxnSpPr>
          <p:nvPr/>
        </p:nvCxnSpPr>
        <p:spPr>
          <a:xfrm>
            <a:off x="8832873" y="4212401"/>
            <a:ext cx="1267028" cy="57387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50" idx="2"/>
            <a:endCxn id="108" idx="0"/>
          </p:cNvCxnSpPr>
          <p:nvPr/>
        </p:nvCxnSpPr>
        <p:spPr>
          <a:xfrm>
            <a:off x="8832873" y="4212401"/>
            <a:ext cx="2059366" cy="57387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0" idx="2"/>
            <a:endCxn id="120" idx="0"/>
          </p:cNvCxnSpPr>
          <p:nvPr/>
        </p:nvCxnSpPr>
        <p:spPr>
          <a:xfrm>
            <a:off x="8832873" y="4212401"/>
            <a:ext cx="2787664" cy="57387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Down Arrow 212"/>
          <p:cNvSpPr/>
          <p:nvPr/>
        </p:nvSpPr>
        <p:spPr>
          <a:xfrm>
            <a:off x="11282283" y="1526563"/>
            <a:ext cx="246222" cy="612332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own Arrow 213"/>
          <p:cNvSpPr/>
          <p:nvPr/>
        </p:nvSpPr>
        <p:spPr>
          <a:xfrm>
            <a:off x="11510893" y="4028884"/>
            <a:ext cx="246222" cy="612332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Down Arrow 214"/>
          <p:cNvSpPr/>
          <p:nvPr/>
        </p:nvSpPr>
        <p:spPr>
          <a:xfrm rot="5400000">
            <a:off x="5598573" y="1829440"/>
            <a:ext cx="246222" cy="612332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481347" y="3273339"/>
            <a:ext cx="2615673" cy="161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7548512" y="3292605"/>
            <a:ext cx="28450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Functions are implemented </a:t>
            </a:r>
            <a:br>
              <a:rPr lang="en-US" sz="32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</a:br>
            <a:r>
              <a:rPr lang="en-US" sz="32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as Modules</a:t>
            </a:r>
            <a:endParaRPr lang="en-US" sz="3200" b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26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30" grpId="0" animBg="1"/>
      <p:bldP spid="135" grpId="0"/>
      <p:bldP spid="13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ight Arrow 145"/>
          <p:cNvSpPr/>
          <p:nvPr/>
        </p:nvSpPr>
        <p:spPr>
          <a:xfrm rot="686805">
            <a:off x="2448071" y="4669278"/>
            <a:ext cx="4376399" cy="36067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/>
          <p:cNvSpPr/>
          <p:nvPr/>
        </p:nvSpPr>
        <p:spPr>
          <a:xfrm>
            <a:off x="2683999" y="4066281"/>
            <a:ext cx="912309" cy="36067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/>
          <p:cNvSpPr/>
          <p:nvPr/>
        </p:nvSpPr>
        <p:spPr>
          <a:xfrm rot="20555150">
            <a:off x="2697494" y="3316461"/>
            <a:ext cx="4081526" cy="36067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989693"/>
            <a:ext cx="10922000" cy="4748106"/>
          </a:xfrm>
        </p:spPr>
        <p:txBody>
          <a:bodyPr/>
          <a:lstStyle/>
          <a:p>
            <a:r>
              <a:rPr lang="en-US" dirty="0" smtClean="0"/>
              <a:t>A neural network model is a series of hierarchically connected functions</a:t>
            </a:r>
          </a:p>
          <a:p>
            <a:r>
              <a:rPr lang="en-US" dirty="0" smtClean="0"/>
              <a:t>This hierarchies can be very, very complex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network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2737059" y="3201253"/>
            <a:ext cx="2402541" cy="2541824"/>
            <a:chOff x="3220683" y="2400381"/>
            <a:chExt cx="2402541" cy="2541824"/>
          </a:xfrm>
        </p:grpSpPr>
        <p:sp>
          <p:nvSpPr>
            <p:cNvPr id="7" name="Rectangle 6"/>
            <p:cNvSpPr/>
            <p:nvPr/>
          </p:nvSpPr>
          <p:spPr>
            <a:xfrm>
              <a:off x="3220683" y="2400381"/>
              <a:ext cx="2402541" cy="2541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Bradley Hand ITC" panose="03070402050302030203" pitchFamily="66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817639" y="2517619"/>
                  <a:ext cx="126912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639" y="2517619"/>
                  <a:ext cx="1269129" cy="4308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250" t="-7042" r="-8654" b="-281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/>
            <p:cNvGrpSpPr/>
            <p:nvPr/>
          </p:nvGrpSpPr>
          <p:grpSpPr>
            <a:xfrm>
              <a:off x="3583464" y="3112967"/>
              <a:ext cx="1697370" cy="1271990"/>
              <a:chOff x="7487390" y="62574"/>
              <a:chExt cx="1697370" cy="127199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544262" y="62574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172370" y="62574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800478" y="62574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544262" y="950282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172370" y="950282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800478" y="950282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/>
              <p:cNvCxnSpPr>
                <a:stCxn id="13" idx="0"/>
                <a:endCxn id="10" idx="4"/>
              </p:cNvCxnSpPr>
              <p:nvPr/>
            </p:nvCxnSpPr>
            <p:spPr>
              <a:xfrm flipV="1">
                <a:off x="7736403" y="446856"/>
                <a:ext cx="0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13" idx="0"/>
                <a:endCxn id="11" idx="4"/>
              </p:cNvCxnSpPr>
              <p:nvPr/>
            </p:nvCxnSpPr>
            <p:spPr>
              <a:xfrm flipV="1">
                <a:off x="7736403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3" idx="0"/>
                <a:endCxn id="12" idx="4"/>
              </p:cNvCxnSpPr>
              <p:nvPr/>
            </p:nvCxnSpPr>
            <p:spPr>
              <a:xfrm flipV="1">
                <a:off x="7736403" y="446856"/>
                <a:ext cx="1256216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4" idx="0"/>
                <a:endCxn id="10" idx="4"/>
              </p:cNvCxnSpPr>
              <p:nvPr/>
            </p:nvCxnSpPr>
            <p:spPr>
              <a:xfrm flipH="1" flipV="1">
                <a:off x="7736403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14" idx="0"/>
                <a:endCxn id="11" idx="4"/>
              </p:cNvCxnSpPr>
              <p:nvPr/>
            </p:nvCxnSpPr>
            <p:spPr>
              <a:xfrm flipV="1">
                <a:off x="8364511" y="446856"/>
                <a:ext cx="0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4" idx="0"/>
                <a:endCxn id="12" idx="4"/>
              </p:cNvCxnSpPr>
              <p:nvPr/>
            </p:nvCxnSpPr>
            <p:spPr>
              <a:xfrm flipV="1">
                <a:off x="8364511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15" idx="0"/>
                <a:endCxn id="12" idx="4"/>
              </p:cNvCxnSpPr>
              <p:nvPr/>
            </p:nvCxnSpPr>
            <p:spPr>
              <a:xfrm flipV="1">
                <a:off x="8992619" y="446856"/>
                <a:ext cx="0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5" idx="0"/>
                <a:endCxn id="11" idx="4"/>
              </p:cNvCxnSpPr>
              <p:nvPr/>
            </p:nvCxnSpPr>
            <p:spPr>
              <a:xfrm flipH="1" flipV="1">
                <a:off x="8364511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15" idx="0"/>
                <a:endCxn id="10" idx="4"/>
              </p:cNvCxnSpPr>
              <p:nvPr/>
            </p:nvCxnSpPr>
            <p:spPr>
              <a:xfrm flipH="1" flipV="1">
                <a:off x="7736403" y="446856"/>
                <a:ext cx="1256216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7487390" y="521284"/>
                    <a:ext cx="377283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7390" y="521284"/>
                    <a:ext cx="377283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0" name="Group 59"/>
          <p:cNvGrpSpPr/>
          <p:nvPr/>
        </p:nvGrpSpPr>
        <p:grpSpPr>
          <a:xfrm>
            <a:off x="6801993" y="2258717"/>
            <a:ext cx="4815663" cy="1002748"/>
            <a:chOff x="6525839" y="3872810"/>
            <a:chExt cx="4815663" cy="1002748"/>
          </a:xfrm>
        </p:grpSpPr>
        <p:sp>
          <p:nvSpPr>
            <p:cNvPr id="26" name="Rectangle 25"/>
            <p:cNvSpPr/>
            <p:nvPr/>
          </p:nvSpPr>
          <p:spPr>
            <a:xfrm>
              <a:off x="7075082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32154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613859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06197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198535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6" idx="3"/>
              <a:endCxn id="27" idx="1"/>
            </p:cNvCxnSpPr>
            <p:nvPr/>
          </p:nvCxnSpPr>
          <p:spPr>
            <a:xfrm>
              <a:off x="7489751" y="4374184"/>
              <a:ext cx="342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7" idx="3"/>
              <a:endCxn id="28" idx="1"/>
            </p:cNvCxnSpPr>
            <p:nvPr/>
          </p:nvCxnSpPr>
          <p:spPr>
            <a:xfrm>
              <a:off x="8246823" y="4374184"/>
              <a:ext cx="367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8" idx="3"/>
              <a:endCxn id="29" idx="1"/>
            </p:cNvCxnSpPr>
            <p:nvPr/>
          </p:nvCxnSpPr>
          <p:spPr>
            <a:xfrm>
              <a:off x="9028528" y="4374184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9" idx="3"/>
              <a:endCxn id="30" idx="1"/>
            </p:cNvCxnSpPr>
            <p:nvPr/>
          </p:nvCxnSpPr>
          <p:spPr>
            <a:xfrm>
              <a:off x="9820866" y="4374184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 rot="5400000">
                  <a:off x="6911579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911579" y="4248964"/>
                  <a:ext cx="8139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500" t="-5263" r="-5000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 rot="5400000">
                  <a:off x="7661650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661650" y="4248964"/>
                  <a:ext cx="813941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7500" t="-6015" r="-5000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 rot="5400000">
                  <a:off x="8437935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437935" y="4248964"/>
                  <a:ext cx="813941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00" t="-6015" r="-5000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 rot="5400000">
                  <a:off x="9215161" y="4248964"/>
                  <a:ext cx="81868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15161" y="4248964"/>
                  <a:ext cx="818686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500" t="-5185" r="-5000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 rot="5400000">
                  <a:off x="10025195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025195" y="4248964"/>
                  <a:ext cx="813941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829" t="-6015" r="-4878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/>
            <p:cNvCxnSpPr>
              <a:endCxn id="26" idx="1"/>
            </p:cNvCxnSpPr>
            <p:nvPr/>
          </p:nvCxnSpPr>
          <p:spPr>
            <a:xfrm>
              <a:off x="6762307" y="4372074"/>
              <a:ext cx="312775" cy="2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0" idx="3"/>
              <a:endCxn id="54" idx="1"/>
            </p:cNvCxnSpPr>
            <p:nvPr/>
          </p:nvCxnSpPr>
          <p:spPr>
            <a:xfrm>
              <a:off x="10613204" y="4374184"/>
              <a:ext cx="313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10926833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0902045" y="4256700"/>
                  <a:ext cx="46429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𝑜𝑠𝑠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902045" y="4256700"/>
                  <a:ext cx="464294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500" t="-9211"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 rot="5400000">
                  <a:off x="6365924" y="4256701"/>
                  <a:ext cx="56605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𝑛𝑝𝑢𝑡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365924" y="4256701"/>
                  <a:ext cx="566052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5000" t="-6452" b="-86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/>
          <p:cNvGrpSpPr/>
          <p:nvPr/>
        </p:nvGrpSpPr>
        <p:grpSpPr>
          <a:xfrm rot="16200000">
            <a:off x="2592047" y="2993425"/>
            <a:ext cx="4339677" cy="2259090"/>
            <a:chOff x="5639437" y="3413437"/>
            <a:chExt cx="4815662" cy="2259090"/>
          </a:xfrm>
        </p:grpSpPr>
        <p:sp>
          <p:nvSpPr>
            <p:cNvPr id="62" name="Rectangle 61"/>
            <p:cNvSpPr/>
            <p:nvPr/>
          </p:nvSpPr>
          <p:spPr>
            <a:xfrm>
              <a:off x="6188686" y="4116339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018536" y="34134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69167" y="3413437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519799" y="41163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288624" y="34134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2" idx="3"/>
              <a:endCxn id="63" idx="1"/>
            </p:cNvCxnSpPr>
            <p:nvPr/>
          </p:nvCxnSpPr>
          <p:spPr>
            <a:xfrm flipV="1">
              <a:off x="6603352" y="3865256"/>
              <a:ext cx="415182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63" idx="3"/>
              <a:endCxn id="64" idx="1"/>
            </p:cNvCxnSpPr>
            <p:nvPr/>
          </p:nvCxnSpPr>
          <p:spPr>
            <a:xfrm>
              <a:off x="7433203" y="3865256"/>
              <a:ext cx="335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4" idx="3"/>
              <a:endCxn id="65" idx="1"/>
            </p:cNvCxnSpPr>
            <p:nvPr/>
          </p:nvCxnSpPr>
          <p:spPr>
            <a:xfrm>
              <a:off x="8183835" y="3865255"/>
              <a:ext cx="335963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5" idx="3"/>
              <a:endCxn id="66" idx="1"/>
            </p:cNvCxnSpPr>
            <p:nvPr/>
          </p:nvCxnSpPr>
          <p:spPr>
            <a:xfrm flipV="1">
              <a:off x="8934466" y="3865255"/>
              <a:ext cx="354157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 rot="5400000">
                  <a:off x="6065406" y="4443144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065406" y="4443144"/>
                  <a:ext cx="733490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0000" t="-5556" r="-15833" b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 rot="5400000">
                  <a:off x="6888255" y="3740243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888255" y="3740243"/>
                  <a:ext cx="733490" cy="246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0000" t="-5405" r="-16667" b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 rot="5400000">
                  <a:off x="7633467" y="3740243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633467" y="3740243"/>
                  <a:ext cx="733490" cy="246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0000" t="-5556" r="-16667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 rot="5400000">
                  <a:off x="8369222" y="4443144"/>
                  <a:ext cx="73776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369222" y="4443144"/>
                  <a:ext cx="737766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9917" t="-5556" r="-16529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 rot="5400000">
                  <a:off x="9155509" y="3740243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155509" y="3740243"/>
                  <a:ext cx="73349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0000" t="-5556" r="-16667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/>
            <p:cNvCxnSpPr>
              <a:endCxn id="62" idx="1"/>
            </p:cNvCxnSpPr>
            <p:nvPr/>
          </p:nvCxnSpPr>
          <p:spPr>
            <a:xfrm>
              <a:off x="5875907" y="4566255"/>
              <a:ext cx="312775" cy="1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6" idx="3"/>
              <a:endCxn id="78" idx="1"/>
            </p:cNvCxnSpPr>
            <p:nvPr/>
          </p:nvCxnSpPr>
          <p:spPr>
            <a:xfrm>
              <a:off x="9703292" y="3865254"/>
              <a:ext cx="337141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10040430" y="4116339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 rot="5400000">
                  <a:off x="10038586" y="4450115"/>
                  <a:ext cx="4184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𝑜𝑠𝑠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038586" y="4450115"/>
                  <a:ext cx="418403" cy="24622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6176" r="-1029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 rot="5400000">
                  <a:off x="5507496" y="4450118"/>
                  <a:ext cx="5101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𝑛𝑝𝑢𝑡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507496" y="4450118"/>
                  <a:ext cx="510103" cy="24622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3095" r="-14286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/>
            <p:cNvSpPr/>
            <p:nvPr/>
          </p:nvSpPr>
          <p:spPr>
            <a:xfrm>
              <a:off x="7012440" y="4768892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 rot="5400000">
                  <a:off x="6882161" y="5095696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882161" y="5095696"/>
                  <a:ext cx="733490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0000" t="-5405" r="-16667" b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/>
            <p:cNvCxnSpPr>
              <a:stCxn id="62" idx="3"/>
              <a:endCxn id="87" idx="1"/>
            </p:cNvCxnSpPr>
            <p:nvPr/>
          </p:nvCxnSpPr>
          <p:spPr>
            <a:xfrm>
              <a:off x="6603349" y="4568156"/>
              <a:ext cx="409092" cy="652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7" idx="3"/>
              <a:endCxn id="65" idx="1"/>
            </p:cNvCxnSpPr>
            <p:nvPr/>
          </p:nvCxnSpPr>
          <p:spPr>
            <a:xfrm flipV="1">
              <a:off x="7427110" y="4568157"/>
              <a:ext cx="1092684" cy="652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9288620" y="4751650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 rot="5400000">
                  <a:off x="9138044" y="5078455"/>
                  <a:ext cx="73776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138044" y="5078455"/>
                  <a:ext cx="737766" cy="2462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9917" t="-5405" r="-15702" b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>
              <a:stCxn id="87" idx="3"/>
              <a:endCxn id="94" idx="1"/>
            </p:cNvCxnSpPr>
            <p:nvPr/>
          </p:nvCxnSpPr>
          <p:spPr>
            <a:xfrm flipV="1">
              <a:off x="7427112" y="5203466"/>
              <a:ext cx="1861511" cy="17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94" idx="3"/>
              <a:endCxn id="78" idx="1"/>
            </p:cNvCxnSpPr>
            <p:nvPr/>
          </p:nvCxnSpPr>
          <p:spPr>
            <a:xfrm flipV="1">
              <a:off x="9703295" y="4568158"/>
              <a:ext cx="337142" cy="635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64" idx="3"/>
              <a:endCxn id="66" idx="1"/>
            </p:cNvCxnSpPr>
            <p:nvPr/>
          </p:nvCxnSpPr>
          <p:spPr>
            <a:xfrm rot="5400000" flipV="1">
              <a:off x="8736230" y="3312862"/>
              <a:ext cx="1" cy="1104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7012208" y="4786277"/>
            <a:ext cx="4815663" cy="1002748"/>
            <a:chOff x="6043528" y="4184716"/>
            <a:chExt cx="4815663" cy="1002748"/>
          </a:xfrm>
        </p:grpSpPr>
        <p:sp>
          <p:nvSpPr>
            <p:cNvPr id="104" name="Rectangle 103"/>
            <p:cNvSpPr/>
            <p:nvPr/>
          </p:nvSpPr>
          <p:spPr>
            <a:xfrm>
              <a:off x="6592771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349843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131548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923886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716224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>
              <a:stCxn id="104" idx="3"/>
              <a:endCxn id="105" idx="1"/>
            </p:cNvCxnSpPr>
            <p:nvPr/>
          </p:nvCxnSpPr>
          <p:spPr>
            <a:xfrm>
              <a:off x="7007440" y="4686090"/>
              <a:ext cx="342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5" idx="3"/>
              <a:endCxn id="106" idx="1"/>
            </p:cNvCxnSpPr>
            <p:nvPr/>
          </p:nvCxnSpPr>
          <p:spPr>
            <a:xfrm>
              <a:off x="7764512" y="4686090"/>
              <a:ext cx="367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6" idx="3"/>
              <a:endCxn id="107" idx="1"/>
            </p:cNvCxnSpPr>
            <p:nvPr/>
          </p:nvCxnSpPr>
          <p:spPr>
            <a:xfrm>
              <a:off x="8546217" y="4686090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7" idx="3"/>
              <a:endCxn id="108" idx="1"/>
            </p:cNvCxnSpPr>
            <p:nvPr/>
          </p:nvCxnSpPr>
          <p:spPr>
            <a:xfrm>
              <a:off x="9338555" y="4686090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6429268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429268" y="4560870"/>
                  <a:ext cx="813941" cy="24622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26829" t="-5224" r="-4878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 rot="5400000">
                  <a:off x="7179339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179339" y="4560870"/>
                  <a:ext cx="813941" cy="24622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26829" t="-5970" r="-4878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 rot="5400000">
                  <a:off x="7955624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955624" y="4560870"/>
                  <a:ext cx="813941" cy="246221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30000" t="-5970" r="-5000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 rot="5400000">
                  <a:off x="8732850" y="4560870"/>
                  <a:ext cx="81868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732850" y="4560870"/>
                  <a:ext cx="818686" cy="246221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26829" t="-5224" r="-4878"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 rot="5400000">
                  <a:off x="9542884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2884" y="4560870"/>
                  <a:ext cx="813941" cy="246221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27500" t="-5970" r="-5000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/>
            <p:cNvCxnSpPr>
              <a:endCxn id="104" idx="1"/>
            </p:cNvCxnSpPr>
            <p:nvPr/>
          </p:nvCxnSpPr>
          <p:spPr>
            <a:xfrm>
              <a:off x="6279996" y="4683980"/>
              <a:ext cx="312775" cy="2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8" idx="3"/>
              <a:endCxn id="120" idx="1"/>
            </p:cNvCxnSpPr>
            <p:nvPr/>
          </p:nvCxnSpPr>
          <p:spPr>
            <a:xfrm>
              <a:off x="10130893" y="4686090"/>
              <a:ext cx="313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/>
            <p:cNvSpPr/>
            <p:nvPr/>
          </p:nvSpPr>
          <p:spPr>
            <a:xfrm>
              <a:off x="10444522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/>
                <p:cNvSpPr txBox="1"/>
                <p:nvPr/>
              </p:nvSpPr>
              <p:spPr>
                <a:xfrm rot="5400000">
                  <a:off x="10419734" y="4568606"/>
                  <a:ext cx="46429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𝑜𝑠𝑠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21" name="TextBox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419734" y="4568606"/>
                  <a:ext cx="464294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7895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 rot="5400000">
                  <a:off x="5883613" y="4568607"/>
                  <a:ext cx="56605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𝑛𝑝𝑢𝑡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883613" y="4568607"/>
                  <a:ext cx="566052" cy="246221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21951" t="-7527" b="-86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Curved Connector 123"/>
            <p:cNvCxnSpPr>
              <a:stCxn id="104" idx="1"/>
              <a:endCxn id="104" idx="3"/>
            </p:cNvCxnSpPr>
            <p:nvPr/>
          </p:nvCxnSpPr>
          <p:spPr>
            <a:xfrm rot="10800000" flipH="1">
              <a:off x="6592770" y="4686090"/>
              <a:ext cx="414669" cy="12700"/>
            </a:xfrm>
            <a:prstGeom prst="curvedConnector5">
              <a:avLst>
                <a:gd name="adj1" fmla="val -55128"/>
                <a:gd name="adj2" fmla="val 5747827"/>
                <a:gd name="adj3" fmla="val 155128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/>
            <p:cNvCxnSpPr>
              <a:stCxn id="105" idx="3"/>
              <a:endCxn id="105" idx="1"/>
            </p:cNvCxnSpPr>
            <p:nvPr/>
          </p:nvCxnSpPr>
          <p:spPr>
            <a:xfrm flipH="1">
              <a:off x="7349843" y="4686090"/>
              <a:ext cx="414669" cy="12700"/>
            </a:xfrm>
            <a:prstGeom prst="curvedConnector5">
              <a:avLst>
                <a:gd name="adj1" fmla="val -55128"/>
                <a:gd name="adj2" fmla="val 5747827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urved Connector 130"/>
            <p:cNvCxnSpPr>
              <a:stCxn id="106" idx="3"/>
              <a:endCxn id="106" idx="1"/>
            </p:cNvCxnSpPr>
            <p:nvPr/>
          </p:nvCxnSpPr>
          <p:spPr>
            <a:xfrm flipH="1">
              <a:off x="8131548" y="4686090"/>
              <a:ext cx="414669" cy="12700"/>
            </a:xfrm>
            <a:prstGeom prst="curvedConnector5">
              <a:avLst>
                <a:gd name="adj1" fmla="val -55128"/>
                <a:gd name="adj2" fmla="val -6224268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urved Connector 136"/>
            <p:cNvCxnSpPr>
              <a:stCxn id="107" idx="3"/>
              <a:endCxn id="107" idx="1"/>
            </p:cNvCxnSpPr>
            <p:nvPr/>
          </p:nvCxnSpPr>
          <p:spPr>
            <a:xfrm flipH="1">
              <a:off x="8923886" y="4686090"/>
              <a:ext cx="414669" cy="12700"/>
            </a:xfrm>
            <a:prstGeom prst="curvedConnector5">
              <a:avLst>
                <a:gd name="adj1" fmla="val -55128"/>
                <a:gd name="adj2" fmla="val 5747827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138"/>
            <p:cNvCxnSpPr>
              <a:stCxn id="108" idx="3"/>
              <a:endCxn id="108" idx="1"/>
            </p:cNvCxnSpPr>
            <p:nvPr/>
          </p:nvCxnSpPr>
          <p:spPr>
            <a:xfrm flipH="1">
              <a:off x="9716224" y="4686090"/>
              <a:ext cx="414669" cy="12700"/>
            </a:xfrm>
            <a:prstGeom prst="curvedConnector5">
              <a:avLst>
                <a:gd name="adj1" fmla="val -55128"/>
                <a:gd name="adj2" fmla="val -6056827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Rectangle 146"/>
          <p:cNvSpPr/>
          <p:nvPr/>
        </p:nvSpPr>
        <p:spPr>
          <a:xfrm>
            <a:off x="7899990" y="1541647"/>
            <a:ext cx="2979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Forward connections</a:t>
            </a:r>
          </a:p>
          <a:p>
            <a:r>
              <a:rPr lang="en-US" dirty="0" smtClean="0">
                <a:latin typeface="Bradley Hand ITC" panose="03070402050302030203" pitchFamily="66" charset="0"/>
              </a:rPr>
              <a:t>(Feedforward architecture)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394781" y="3578119"/>
            <a:ext cx="4762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Interweaved connections</a:t>
            </a:r>
            <a:br>
              <a:rPr lang="en-US" dirty="0" smtClean="0">
                <a:latin typeface="Bradley Hand ITC" panose="03070402050302030203" pitchFamily="66" charset="0"/>
              </a:rPr>
            </a:br>
            <a:r>
              <a:rPr lang="en-US" dirty="0" smtClean="0">
                <a:latin typeface="Bradley Hand ITC" panose="03070402050302030203" pitchFamily="66" charset="0"/>
              </a:rPr>
              <a:t>(Directed Acyclic Graph</a:t>
            </a:r>
            <a:br>
              <a:rPr lang="en-US" dirty="0" smtClean="0">
                <a:latin typeface="Bradley Hand ITC" panose="03070402050302030203" pitchFamily="66" charset="0"/>
              </a:rPr>
            </a:br>
            <a:r>
              <a:rPr lang="en-US" dirty="0" smtClean="0">
                <a:latin typeface="Bradley Hand ITC" panose="03070402050302030203" pitchFamily="66" charset="0"/>
              </a:rPr>
              <a:t>architecture- DAGNN)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191903" y="5724742"/>
            <a:ext cx="4500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Loopy connections</a:t>
            </a:r>
            <a:br>
              <a:rPr lang="en-US" dirty="0" smtClean="0">
                <a:latin typeface="Bradley Hand ITC" panose="03070402050302030203" pitchFamily="66" charset="0"/>
              </a:rPr>
            </a:br>
            <a:r>
              <a:rPr lang="en-US" dirty="0" smtClean="0">
                <a:latin typeface="Bradley Hand ITC" panose="03070402050302030203" pitchFamily="66" charset="0"/>
              </a:rPr>
              <a:t>(Recurrent architecture, special care needed)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8213069" y="3834965"/>
            <a:ext cx="1241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Functions</a:t>
            </a:r>
            <a:endParaRPr lang="en-US" dirty="0">
              <a:latin typeface="Bradley Hand ITC" panose="03070402050302030203" pitchFamily="66" charset="0"/>
            </a:endParaRPr>
          </a:p>
        </p:txBody>
      </p:sp>
      <p:cxnSp>
        <p:nvCxnSpPr>
          <p:cNvPr id="152" name="Straight Arrow Connector 151"/>
          <p:cNvCxnSpPr>
            <a:stCxn id="150" idx="0"/>
          </p:cNvCxnSpPr>
          <p:nvPr/>
        </p:nvCxnSpPr>
        <p:spPr>
          <a:xfrm flipH="1" flipV="1">
            <a:off x="7681809" y="3400023"/>
            <a:ext cx="1151918" cy="43494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50" idx="0"/>
          </p:cNvCxnSpPr>
          <p:nvPr/>
        </p:nvCxnSpPr>
        <p:spPr>
          <a:xfrm flipH="1" flipV="1">
            <a:off x="8344775" y="3435763"/>
            <a:ext cx="488952" cy="39920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0"/>
          </p:cNvCxnSpPr>
          <p:nvPr/>
        </p:nvCxnSpPr>
        <p:spPr>
          <a:xfrm flipV="1">
            <a:off x="8833727" y="3362161"/>
            <a:ext cx="263620" cy="4728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50" idx="0"/>
          </p:cNvCxnSpPr>
          <p:nvPr/>
        </p:nvCxnSpPr>
        <p:spPr>
          <a:xfrm flipV="1">
            <a:off x="8833727" y="3409903"/>
            <a:ext cx="1050748" cy="42506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8746808" y="3428077"/>
            <a:ext cx="1945848" cy="4068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8691708" y="3397204"/>
            <a:ext cx="2718613" cy="4524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50" idx="1"/>
          </p:cNvCxnSpPr>
          <p:nvPr/>
        </p:nvCxnSpPr>
        <p:spPr>
          <a:xfrm flipH="1" flipV="1">
            <a:off x="5950243" y="2837367"/>
            <a:ext cx="2262826" cy="118226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0" idx="1"/>
            <a:endCxn id="65" idx="2"/>
          </p:cNvCxnSpPr>
          <p:nvPr/>
        </p:nvCxnSpPr>
        <p:spPr>
          <a:xfrm flipH="1" flipV="1">
            <a:off x="5238877" y="3510303"/>
            <a:ext cx="2974192" cy="50932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0" idx="1"/>
            <a:endCxn id="64" idx="2"/>
          </p:cNvCxnSpPr>
          <p:nvPr/>
        </p:nvCxnSpPr>
        <p:spPr>
          <a:xfrm flipH="1">
            <a:off x="4535976" y="4019631"/>
            <a:ext cx="3677093" cy="16711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50" idx="1"/>
            <a:endCxn id="87" idx="2"/>
          </p:cNvCxnSpPr>
          <p:nvPr/>
        </p:nvCxnSpPr>
        <p:spPr>
          <a:xfrm flipH="1">
            <a:off x="5891431" y="4019631"/>
            <a:ext cx="2321638" cy="84904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50" idx="2"/>
            <a:endCxn id="104" idx="0"/>
          </p:cNvCxnSpPr>
          <p:nvPr/>
        </p:nvCxnSpPr>
        <p:spPr>
          <a:xfrm flipH="1">
            <a:off x="7768786" y="4204297"/>
            <a:ext cx="1064941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50" idx="2"/>
            <a:endCxn id="105" idx="0"/>
          </p:cNvCxnSpPr>
          <p:nvPr/>
        </p:nvCxnSpPr>
        <p:spPr>
          <a:xfrm flipH="1">
            <a:off x="8525858" y="4204297"/>
            <a:ext cx="307869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50" idx="2"/>
            <a:endCxn id="106" idx="0"/>
          </p:cNvCxnSpPr>
          <p:nvPr/>
        </p:nvCxnSpPr>
        <p:spPr>
          <a:xfrm>
            <a:off x="8833727" y="4204297"/>
            <a:ext cx="473836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50" idx="2"/>
            <a:endCxn id="107" idx="0"/>
          </p:cNvCxnSpPr>
          <p:nvPr/>
        </p:nvCxnSpPr>
        <p:spPr>
          <a:xfrm>
            <a:off x="8833727" y="4204297"/>
            <a:ext cx="1266174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50" idx="2"/>
            <a:endCxn id="108" idx="0"/>
          </p:cNvCxnSpPr>
          <p:nvPr/>
        </p:nvCxnSpPr>
        <p:spPr>
          <a:xfrm>
            <a:off x="8833727" y="4204297"/>
            <a:ext cx="2058512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0" idx="2"/>
            <a:endCxn id="120" idx="0"/>
          </p:cNvCxnSpPr>
          <p:nvPr/>
        </p:nvCxnSpPr>
        <p:spPr>
          <a:xfrm>
            <a:off x="8833727" y="4204297"/>
            <a:ext cx="2786810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Down Arrow 212"/>
          <p:cNvSpPr/>
          <p:nvPr/>
        </p:nvSpPr>
        <p:spPr>
          <a:xfrm>
            <a:off x="11282283" y="1526563"/>
            <a:ext cx="246222" cy="612332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own Arrow 213"/>
          <p:cNvSpPr/>
          <p:nvPr/>
        </p:nvSpPr>
        <p:spPr>
          <a:xfrm>
            <a:off x="11510893" y="4028884"/>
            <a:ext cx="246222" cy="612332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Down Arrow 214"/>
          <p:cNvSpPr/>
          <p:nvPr/>
        </p:nvSpPr>
        <p:spPr>
          <a:xfrm rot="5400000">
            <a:off x="5598573" y="1829440"/>
            <a:ext cx="246222" cy="612332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481347" y="3273339"/>
            <a:ext cx="2615673" cy="161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548512" y="3292605"/>
            <a:ext cx="28450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Functions are implemented </a:t>
            </a:r>
            <a:br>
              <a:rPr lang="en-US" sz="32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</a:br>
            <a:r>
              <a:rPr lang="en-US" sz="32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as Modules</a:t>
            </a:r>
            <a:endParaRPr lang="en-US" sz="3200" b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21407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3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8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7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1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9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5" grpId="0" animBg="1"/>
      <p:bldP spid="144" grpId="0" animBg="1"/>
      <p:bldP spid="147" grpId="0"/>
      <p:bldP spid="148" grpId="0"/>
      <p:bldP spid="149" grpId="0"/>
      <p:bldP spid="150" grpId="0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127" grpId="0" animBg="1"/>
      <p:bldP spid="128" grpId="0"/>
      <p:bldP spid="12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module is a building block for our network</a:t>
                </a:r>
              </a:p>
              <a:p>
                <a:r>
                  <a:rPr lang="en-US" dirty="0" smtClean="0"/>
                  <a:t>Each module is an object/function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that</a:t>
                </a:r>
              </a:p>
              <a:p>
                <a:pPr lvl="1"/>
                <a:r>
                  <a:rPr lang="en-US" dirty="0" smtClean="0"/>
                  <a:t>Contains trainable parameters 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Receives as an argument an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And returns an 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 smtClean="0"/>
                  <a:t> based on the 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The activation function should be (at least)</a:t>
                </a:r>
                <a:br>
                  <a:rPr lang="en-US" dirty="0" smtClean="0"/>
                </a:br>
                <a:r>
                  <a:rPr lang="en-US" b="1" dirty="0" smtClean="0"/>
                  <a:t>first order differentiable (almost) everywhere</a:t>
                </a:r>
              </a:p>
              <a:p>
                <a:r>
                  <a:rPr lang="en-US" dirty="0" smtClean="0"/>
                  <a:t>For easier/more efficient backpropagation, the</a:t>
                </a:r>
                <a:br>
                  <a:rPr lang="en-US" dirty="0" smtClean="0"/>
                </a:br>
                <a:r>
                  <a:rPr lang="en-US" dirty="0" smtClean="0"/>
                  <a:t>output of a module should be stored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3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module?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 rot="16200000">
            <a:off x="8029174" y="2341183"/>
            <a:ext cx="4339677" cy="2292735"/>
            <a:chOff x="5639437" y="3413437"/>
            <a:chExt cx="4815662" cy="2292735"/>
          </a:xfrm>
        </p:grpSpPr>
        <p:sp>
          <p:nvSpPr>
            <p:cNvPr id="7" name="Rectangle 6"/>
            <p:cNvSpPr/>
            <p:nvPr/>
          </p:nvSpPr>
          <p:spPr>
            <a:xfrm>
              <a:off x="6188686" y="4116339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018536" y="34134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9167" y="3413437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519799" y="41163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88624" y="34134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 flipV="1">
              <a:off x="6603352" y="3865256"/>
              <a:ext cx="415182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  <a:endCxn id="9" idx="1"/>
            </p:cNvCxnSpPr>
            <p:nvPr/>
          </p:nvCxnSpPr>
          <p:spPr>
            <a:xfrm>
              <a:off x="7433203" y="3865256"/>
              <a:ext cx="335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183835" y="3865256"/>
              <a:ext cx="335963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3"/>
              <a:endCxn id="11" idx="1"/>
            </p:cNvCxnSpPr>
            <p:nvPr/>
          </p:nvCxnSpPr>
          <p:spPr>
            <a:xfrm flipV="1">
              <a:off x="8934466" y="3865255"/>
              <a:ext cx="354157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5400000">
                  <a:off x="5962850" y="4455939"/>
                  <a:ext cx="911595" cy="273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962850" y="4455939"/>
                  <a:ext cx="911595" cy="27322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698" t="-5000" r="-7383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 rot="5400000">
                  <a:off x="6778581" y="3751191"/>
                  <a:ext cx="925831" cy="273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778581" y="3751191"/>
                  <a:ext cx="925831" cy="27322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605" t="-5000" r="-6579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5400000">
                  <a:off x="7523794" y="3742226"/>
                  <a:ext cx="925830" cy="273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523794" y="3742226"/>
                  <a:ext cx="925830" cy="27322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605" t="-5000" r="-7237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 rot="5400000">
                  <a:off x="8261687" y="4442989"/>
                  <a:ext cx="925831" cy="273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61687" y="4442989"/>
                  <a:ext cx="925831" cy="27322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4605" t="-5000" r="-7237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 rot="5400000">
                  <a:off x="9046444" y="3750582"/>
                  <a:ext cx="924612" cy="273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046444" y="3750582"/>
                  <a:ext cx="924612" cy="273227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605" t="-5000" r="-6579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>
              <a:endCxn id="7" idx="1"/>
            </p:cNvCxnSpPr>
            <p:nvPr/>
          </p:nvCxnSpPr>
          <p:spPr>
            <a:xfrm>
              <a:off x="5875907" y="4566255"/>
              <a:ext cx="312775" cy="1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3"/>
              <a:endCxn id="23" idx="1"/>
            </p:cNvCxnSpPr>
            <p:nvPr/>
          </p:nvCxnSpPr>
          <p:spPr>
            <a:xfrm>
              <a:off x="9703292" y="3865254"/>
              <a:ext cx="337141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10040430" y="4116339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 rot="5400000">
                  <a:off x="10038586" y="4450115"/>
                  <a:ext cx="4184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𝑜𝑠𝑠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038586" y="4450115"/>
                  <a:ext cx="418403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942" r="-869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 rot="5400000">
                  <a:off x="5507496" y="4450118"/>
                  <a:ext cx="5101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𝑛𝑝𝑢𝑡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507496" y="4450118"/>
                  <a:ext cx="510103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095" r="-14286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/>
            <p:cNvSpPr/>
            <p:nvPr/>
          </p:nvSpPr>
          <p:spPr>
            <a:xfrm>
              <a:off x="7012440" y="4768892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 rot="5400000">
                  <a:off x="6775690" y="5109846"/>
                  <a:ext cx="919425" cy="2732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775690" y="5109846"/>
                  <a:ext cx="919425" cy="27322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5298" t="-5000" r="-7285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>
              <a:stCxn id="7" idx="3"/>
              <a:endCxn id="26" idx="1"/>
            </p:cNvCxnSpPr>
            <p:nvPr/>
          </p:nvCxnSpPr>
          <p:spPr>
            <a:xfrm>
              <a:off x="6603349" y="4568156"/>
              <a:ext cx="409092" cy="652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6" idx="3"/>
              <a:endCxn id="10" idx="1"/>
            </p:cNvCxnSpPr>
            <p:nvPr/>
          </p:nvCxnSpPr>
          <p:spPr>
            <a:xfrm flipV="1">
              <a:off x="7427110" y="4568157"/>
              <a:ext cx="1092684" cy="652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9288620" y="4751650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 rot="5400000">
                  <a:off x="9030507" y="5078302"/>
                  <a:ext cx="925831" cy="273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030507" y="5078302"/>
                  <a:ext cx="925831" cy="273227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4636" t="-4878" r="-7285" b="-268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26" idx="3"/>
              <a:endCxn id="30" idx="1"/>
            </p:cNvCxnSpPr>
            <p:nvPr/>
          </p:nvCxnSpPr>
          <p:spPr>
            <a:xfrm flipV="1">
              <a:off x="7427112" y="5203466"/>
              <a:ext cx="1861511" cy="17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0" idx="3"/>
              <a:endCxn id="23" idx="1"/>
            </p:cNvCxnSpPr>
            <p:nvPr/>
          </p:nvCxnSpPr>
          <p:spPr>
            <a:xfrm flipV="1">
              <a:off x="9703295" y="4568158"/>
              <a:ext cx="337142" cy="635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9" idx="3"/>
              <a:endCxn id="11" idx="1"/>
            </p:cNvCxnSpPr>
            <p:nvPr/>
          </p:nvCxnSpPr>
          <p:spPr>
            <a:xfrm rot="5400000" flipV="1">
              <a:off x="8736230" y="3312862"/>
              <a:ext cx="1" cy="1104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62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neural network is a composition of modules (building blocks)</a:t>
            </a:r>
          </a:p>
          <a:p>
            <a:r>
              <a:rPr lang="en-US" dirty="0" smtClean="0"/>
              <a:t>Any architecture works</a:t>
            </a:r>
          </a:p>
          <a:p>
            <a:r>
              <a:rPr lang="en-US" dirty="0" smtClean="0"/>
              <a:t>If the architecture is a feedforward cascade, no special care</a:t>
            </a:r>
          </a:p>
          <a:p>
            <a:r>
              <a:rPr lang="en-US" dirty="0" smtClean="0"/>
              <a:t>If acyclic, there is right order of computing the forward computations</a:t>
            </a:r>
          </a:p>
          <a:p>
            <a:r>
              <a:rPr lang="en-US" dirty="0" smtClean="0"/>
              <a:t>If there are loops, these form </a:t>
            </a:r>
            <a:r>
              <a:rPr lang="en-US" b="1" dirty="0" smtClean="0"/>
              <a:t>recurrent </a:t>
            </a:r>
            <a:r>
              <a:rPr lang="en-US" dirty="0" smtClean="0"/>
              <a:t> connections (revisited later)</a:t>
            </a:r>
            <a:endParaRPr lang="en-US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Anything goes or do special constraints exist?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Simply compute the activation of each module in the network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dirty="0" smtClean="0"/>
                  <a:t>We need to know the precise function behind</a:t>
                </a:r>
                <a:br>
                  <a:rPr lang="en-US" dirty="0" smtClean="0"/>
                </a:br>
                <a:r>
                  <a:rPr lang="en-US" dirty="0" smtClean="0"/>
                  <a:t>each module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We start from the data input, e.g. a few images</a:t>
                </a:r>
              </a:p>
              <a:p>
                <a:r>
                  <a:rPr lang="en-US" dirty="0" smtClean="0"/>
                  <a:t>Then, we need to compute its module’s input</a:t>
                </a:r>
              </a:p>
              <a:p>
                <a:pPr lvl="1"/>
                <a:r>
                  <a:rPr lang="en-US" dirty="0" smtClean="0"/>
                  <a:t>It could be that the input is defined from other modules in </a:t>
                </a:r>
                <a:br>
                  <a:rPr lang="en-US" dirty="0" smtClean="0"/>
                </a:br>
                <a:r>
                  <a:rPr lang="en-US" dirty="0" smtClean="0"/>
                  <a:t>quite different parts of the network</a:t>
                </a:r>
              </a:p>
              <a:p>
                <a:r>
                  <a:rPr lang="en-US" dirty="0" smtClean="0"/>
                  <a:t>So, we compute modules activations </a:t>
                </a:r>
                <a:r>
                  <a:rPr lang="en-US" b="1" dirty="0" smtClean="0"/>
                  <a:t>with the right order</a:t>
                </a:r>
              </a:p>
              <a:p>
                <a:pPr lvl="1"/>
                <a:r>
                  <a:rPr lang="en-US" dirty="0" smtClean="0"/>
                  <a:t>Make sure that all the inputs are computed at the right time</a:t>
                </a:r>
              </a:p>
              <a:p>
                <a:pPr lvl="1"/>
                <a:r>
                  <a:rPr lang="en-US" dirty="0" smtClean="0"/>
                  <a:t>Then everything goes smoothly</a:t>
                </a:r>
              </a:p>
              <a:p>
                <a:pPr lvl="1"/>
                <a:endParaRPr lang="en-US" b="1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31" t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Forward computations for neural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10356091" y="4828699"/>
            <a:ext cx="373683" cy="90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9653190" y="4080872"/>
            <a:ext cx="373683" cy="90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9653189" y="3404434"/>
            <a:ext cx="373683" cy="90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10356090" y="2727996"/>
            <a:ext cx="373683" cy="90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6200000">
            <a:off x="9653190" y="2035159"/>
            <a:ext cx="373683" cy="90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10004417" y="4555155"/>
            <a:ext cx="374145" cy="7029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>
            <a:off x="9688658" y="4194472"/>
            <a:ext cx="3027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>
            <a:off x="10040110" y="3166583"/>
            <a:ext cx="302756" cy="7029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10031909" y="2481947"/>
            <a:ext cx="319152" cy="7029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>
            <a:off x="10401058" y="5607309"/>
            <a:ext cx="281860" cy="19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10039576" y="1796244"/>
            <a:ext cx="303818" cy="7029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16200000">
            <a:off x="10356091" y="1357662"/>
            <a:ext cx="373683" cy="90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38800" y="1698520"/>
                <a:ext cx="418403" cy="221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𝑜𝑠𝑠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800" y="1698520"/>
                <a:ext cx="418403" cy="221884"/>
              </a:xfrm>
              <a:prstGeom prst="rect">
                <a:avLst/>
              </a:prstGeom>
              <a:blipFill rotWithShape="0">
                <a:blip r:embed="rId8"/>
                <a:stretch>
                  <a:fillRect l="-15942" r="-86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082328" y="5741335"/>
                <a:ext cx="7758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𝑰𝒏𝒑𝒖𝒕</m:t>
                      </m:r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328" y="5741335"/>
                <a:ext cx="775853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0236" t="-4000" r="-11024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 rot="16200000">
            <a:off x="11008644" y="4086366"/>
            <a:ext cx="373683" cy="90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rot="16200000">
            <a:off x="10684886" y="4583076"/>
            <a:ext cx="368657" cy="6525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V="1">
            <a:off x="10376873" y="3532724"/>
            <a:ext cx="984682" cy="6525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16200000">
            <a:off x="10991402" y="2035166"/>
            <a:ext cx="373683" cy="90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rot="16200000" flipV="1">
            <a:off x="10348110" y="3503959"/>
            <a:ext cx="1677517" cy="172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 flipV="1">
            <a:off x="10708681" y="1830040"/>
            <a:ext cx="303819" cy="6353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840036" y="2673288"/>
            <a:ext cx="1" cy="9955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402162" y="5707751"/>
            <a:ext cx="823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>
                <a:latin typeface="Bradley Hand ITC" panose="03070402050302030203" pitchFamily="66" charset="0"/>
              </a:rPr>
              <a:t>Data:</a:t>
            </a:r>
            <a:endParaRPr lang="en-US" b="1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116628" y="5136894"/>
                <a:ext cx="91159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6628" y="5136894"/>
                <a:ext cx="911595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4698" t="-5000" r="-7383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9404762" y="4395376"/>
                <a:ext cx="9258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762" y="4395376"/>
                <a:ext cx="925831" cy="246221"/>
              </a:xfrm>
              <a:prstGeom prst="rect">
                <a:avLst/>
              </a:prstGeom>
              <a:blipFill rotWithShape="0">
                <a:blip r:embed="rId11"/>
                <a:stretch>
                  <a:fillRect l="-4605" t="-5000" r="-6579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395798" y="3723821"/>
                <a:ext cx="9258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798" y="3723821"/>
                <a:ext cx="925830" cy="246221"/>
              </a:xfrm>
              <a:prstGeom prst="rect">
                <a:avLst/>
              </a:prstGeom>
              <a:blipFill rotWithShape="0">
                <a:blip r:embed="rId12"/>
                <a:stretch>
                  <a:fillRect l="-4605" t="-5000" r="-7237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096560" y="3058862"/>
                <a:ext cx="9258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60" y="3058862"/>
                <a:ext cx="925831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4605" t="-5000" r="-7237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404763" y="2352220"/>
                <a:ext cx="9246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763" y="2352220"/>
                <a:ext cx="924612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4636" t="-5000" r="-7285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0766620" y="4400868"/>
                <a:ext cx="919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620" y="4400868"/>
                <a:ext cx="919425" cy="246221"/>
              </a:xfrm>
              <a:prstGeom prst="rect">
                <a:avLst/>
              </a:prstGeom>
              <a:blipFill rotWithShape="0">
                <a:blip r:embed="rId15"/>
                <a:stretch>
                  <a:fillRect l="-5298" t="-5000" r="-7285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731873" y="2366033"/>
                <a:ext cx="9258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873" y="2366033"/>
                <a:ext cx="925831" cy="246221"/>
              </a:xfrm>
              <a:prstGeom prst="rect">
                <a:avLst/>
              </a:prstGeom>
              <a:blipFill rotWithShape="0">
                <a:blip r:embed="rId16"/>
                <a:stretch>
                  <a:fillRect l="-4605" t="-4878" r="-7237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152275" y="1698520"/>
            <a:ext cx="6249888" cy="524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Simply compute the gradients of each module for our data</a:t>
                </a:r>
              </a:p>
              <a:p>
                <a:pPr lvl="1"/>
                <a:r>
                  <a:rPr lang="en-US" dirty="0"/>
                  <a:t>We need to know the </a:t>
                </a:r>
                <a:r>
                  <a:rPr lang="en-US" dirty="0" smtClean="0"/>
                  <a:t>gradient formulation of each module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w.r.t. their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 and parameters</a:t>
                </a:r>
                <a:r>
                  <a:rPr lang="el-G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smtClean="0"/>
                  <a:t>We need the </a:t>
                </a:r>
                <a:r>
                  <a:rPr lang="en-US" b="1" dirty="0" smtClean="0"/>
                  <a:t>forward computations first</a:t>
                </a:r>
              </a:p>
              <a:p>
                <a:pPr lvl="1"/>
                <a:r>
                  <a:rPr lang="en-US" dirty="0" smtClean="0"/>
                  <a:t>Their result is the sum of losses for our input data</a:t>
                </a:r>
              </a:p>
              <a:p>
                <a:r>
                  <a:rPr lang="en-US" dirty="0" smtClean="0"/>
                  <a:t>Then take the reverse network (reverse connections)</a:t>
                </a:r>
                <a:br>
                  <a:rPr lang="en-US" dirty="0" smtClean="0"/>
                </a:br>
                <a:r>
                  <a:rPr lang="en-US" dirty="0" smtClean="0"/>
                  <a:t>and traverse it backwards</a:t>
                </a:r>
              </a:p>
              <a:p>
                <a:r>
                  <a:rPr lang="en-US" dirty="0" smtClean="0"/>
                  <a:t>Instead of using the activation functions, we use</a:t>
                </a:r>
                <a:br>
                  <a:rPr lang="en-US" dirty="0" smtClean="0"/>
                </a:br>
                <a:r>
                  <a:rPr lang="en-US" dirty="0" smtClean="0"/>
                  <a:t>their gradients</a:t>
                </a:r>
              </a:p>
              <a:p>
                <a:r>
                  <a:rPr lang="en-US" dirty="0" smtClean="0"/>
                  <a:t>The whole process can be described very neatly and concisely</a:t>
                </a:r>
                <a:br>
                  <a:rPr lang="en-US" dirty="0" smtClean="0"/>
                </a:br>
                <a:r>
                  <a:rPr lang="en-US" dirty="0" smtClean="0"/>
                  <a:t>with the </a:t>
                </a:r>
                <a:r>
                  <a:rPr lang="en-US" b="1" dirty="0" smtClean="0"/>
                  <a:t>backpropagation algorithm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Backward computations for </a:t>
            </a:r>
            <a:r>
              <a:rPr lang="en-US" dirty="0"/>
              <a:t>neural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 rot="16200000">
            <a:off x="10494867" y="4798019"/>
            <a:ext cx="440735" cy="106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 rot="16200000">
            <a:off x="9665841" y="3916006"/>
            <a:ext cx="440735" cy="106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 rot="16200000">
            <a:off x="9665841" y="3118191"/>
            <a:ext cx="440735" cy="106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 rot="16200000">
            <a:off x="10494866" y="2320377"/>
            <a:ext cx="440735" cy="106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16200000">
            <a:off x="9665841" y="1503225"/>
            <a:ext cx="440735" cy="106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rot="16200000" flipV="1">
            <a:off x="10080092" y="4475391"/>
            <a:ext cx="441279" cy="829026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6200000">
            <a:off x="9707675" y="4049990"/>
            <a:ext cx="357081" cy="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6200000">
            <a:off x="10122192" y="2837662"/>
            <a:ext cx="357081" cy="829026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6200000" flipV="1">
            <a:off x="10112518" y="2030179"/>
            <a:ext cx="376419" cy="829026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16200000">
            <a:off x="10121562" y="1221437"/>
            <a:ext cx="358333" cy="829026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 rot="16200000">
            <a:off x="10447463" y="406644"/>
            <a:ext cx="440735" cy="165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9886207" y="1094264"/>
                <a:ext cx="5829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𝒅𝑳𝒐𝒔𝒔</m:t>
                      </m:r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00B050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07" y="1094264"/>
                <a:ext cx="58291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6842" t="-10000" r="-20210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 rot="16200000">
            <a:off x="11264510" y="3922486"/>
            <a:ext cx="440735" cy="106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/>
          <p:nvPr/>
        </p:nvCxnSpPr>
        <p:spPr>
          <a:xfrm rot="16200000">
            <a:off x="10882661" y="4508322"/>
            <a:ext cx="434807" cy="769642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16200000" flipV="1">
            <a:off x="10519382" y="3269501"/>
            <a:ext cx="1161368" cy="769642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 rot="16200000">
            <a:off x="11244175" y="1503230"/>
            <a:ext cx="440735" cy="106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/>
          <p:nvPr/>
        </p:nvCxnSpPr>
        <p:spPr>
          <a:xfrm rot="16200000" flipV="1">
            <a:off x="10485457" y="3235575"/>
            <a:ext cx="1978521" cy="20337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rot="16200000" flipV="1">
            <a:off x="10910727" y="1261297"/>
            <a:ext cx="358335" cy="749305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9886217" y="2255853"/>
            <a:ext cx="1" cy="1174232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9183934" y="1070346"/>
            <a:ext cx="823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>
                <a:latin typeface="Bradley Hand ITC" panose="03070402050302030203" pitchFamily="66" charset="0"/>
              </a:rPr>
              <a:t>Data:</a:t>
            </a:r>
            <a:endParaRPr lang="en-US" b="1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0229287" y="5200972"/>
                <a:ext cx="103675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287" y="5200972"/>
                <a:ext cx="1036759" cy="246221"/>
              </a:xfrm>
              <a:prstGeom prst="rect">
                <a:avLst/>
              </a:prstGeom>
              <a:blipFill rotWithShape="0">
                <a:blip r:embed="rId9"/>
                <a:stretch>
                  <a:fillRect l="-4118" t="-4878" r="-64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368902" y="4314685"/>
                <a:ext cx="1050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02" y="4314685"/>
                <a:ext cx="1050993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4070" t="-5000" r="-5814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368903" y="3517627"/>
                <a:ext cx="10444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03" y="3517627"/>
                <a:ext cx="1044453" cy="246221"/>
              </a:xfrm>
              <a:prstGeom prst="rect">
                <a:avLst/>
              </a:prstGeom>
              <a:blipFill rotWithShape="0">
                <a:blip r:embed="rId11"/>
                <a:stretch>
                  <a:fillRect l="-4094" t="-5000" r="-5848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213103" y="2736124"/>
                <a:ext cx="1046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103" y="2736124"/>
                <a:ext cx="1046184" cy="246221"/>
              </a:xfrm>
              <a:prstGeom prst="rect">
                <a:avLst/>
              </a:prstGeom>
              <a:blipFill rotWithShape="0">
                <a:blip r:embed="rId12"/>
                <a:stretch>
                  <a:fillRect l="-4070" t="-5000" r="-6395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395798" y="1921907"/>
                <a:ext cx="10444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798" y="1921907"/>
                <a:ext cx="1044453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4070" t="-4878" r="-5814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010293" y="4328659"/>
                <a:ext cx="919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293" y="4328659"/>
                <a:ext cx="919425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7947" t="-5000" r="-17219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947027" y="1926753"/>
                <a:ext cx="1050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7027" y="1926753"/>
                <a:ext cx="1050993" cy="246221"/>
              </a:xfrm>
              <a:prstGeom prst="rect">
                <a:avLst/>
              </a:prstGeom>
              <a:blipFill rotWithShape="0">
                <a:blip r:embed="rId15"/>
                <a:stretch>
                  <a:fillRect l="-4070" t="-5000" r="-5814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:input,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: parameters for layer 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 (non-)linear function</a:t>
                </a:r>
              </a:p>
              <a:p>
                <a:r>
                  <a:rPr lang="en-US" dirty="0" smtClean="0"/>
                  <a:t>Given training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/>
                  <a:t> find optimal parameters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To use any gradient descent based optimization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) we need the gradients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How to compute the gradients for such a complicated function enclosing other functions,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(…)</m:t>
                    </m:r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31" r="-134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Again, what is a neural network again?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430539" y="3317362"/>
            <a:ext cx="786809" cy="10526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623545" y="4104167"/>
            <a:ext cx="35087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75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79979" y="1276774"/>
                <a:ext cx="10922000" cy="474810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 smtClean="0"/>
                  <a:t>, which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/>
                  <a:t>, which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 smtClean="0"/>
                  <a:t>, …, which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, …, which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Chain rule for parameters of layer l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In shorter, we can rewrite this as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9979" y="1276774"/>
                <a:ext cx="10922000" cy="4748106"/>
              </a:xfrm>
              <a:blipFill rotWithShape="0">
                <a:blip r:embed="rId2"/>
                <a:stretch>
                  <a:fillRect l="-1842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Backpropagation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 smtClean="0"/>
                  <a:t> Chain rule!!!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36405" y="2903681"/>
            <a:ext cx="4682168" cy="123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9609" y="2885075"/>
            <a:ext cx="3718964" cy="123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67397" y="2886561"/>
            <a:ext cx="2551176" cy="123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4168" y="2886420"/>
            <a:ext cx="1394405" cy="123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17773" y="2996588"/>
            <a:ext cx="6400800" cy="9474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33771" y="4379893"/>
            <a:ext cx="3873465" cy="957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8242985" y="4447389"/>
            <a:ext cx="842680" cy="2642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205365" y="4247478"/>
            <a:ext cx="1059339" cy="11602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07236" y="4148367"/>
            <a:ext cx="4308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Gradient w.r.t. the module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78384" y="5764476"/>
                <a:ext cx="8234057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84" y="5764476"/>
                <a:ext cx="8234057" cy="5091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64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6" grpId="0" animBg="1"/>
      <p:bldP spid="11" grpId="0" animBg="1"/>
      <p:bldP spid="17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(0.5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(0.5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Chain rule in practice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UVA DEEP LEARNING COURSE – EFSTRATIOS GAVVES &amp; MAX WELLING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76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79979" y="1276774"/>
                <a:ext cx="10922000" cy="474810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, we need to also easily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. How?</a:t>
                </a:r>
              </a:p>
              <a:p>
                <a:r>
                  <a:rPr lang="en-US" dirty="0" smtClean="0"/>
                  <a:t>Chain rule again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Remember, the output of a module is the input for the next one: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In shorter, we can rewrite this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9979" y="1276774"/>
                <a:ext cx="10922000" cy="4748106"/>
              </a:xfrm>
              <a:blipFill rotWithShape="0">
                <a:blip r:embed="rId2"/>
                <a:stretch>
                  <a:fillRect l="-1842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Backpropagation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 smtClean="0"/>
                  <a:t> Chain rule!!!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19797" y="2655088"/>
            <a:ext cx="6400800" cy="9474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56404" y="5053767"/>
            <a:ext cx="6560480" cy="9527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396346" y="5043183"/>
            <a:ext cx="1027954" cy="10302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17821" y="5046030"/>
            <a:ext cx="1027954" cy="9423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8718" y="5992747"/>
            <a:ext cx="3857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Recursive rule (</a:t>
            </a:r>
            <a:r>
              <a:rPr lang="en-US" b="1" u="sng" dirty="0" smtClean="0">
                <a:latin typeface="Bradley Hand ITC" panose="03070402050302030203" pitchFamily="66" charset="0"/>
              </a:rPr>
              <a:t>good for us</a:t>
            </a:r>
            <a:r>
              <a:rPr lang="en-US" dirty="0" smtClean="0">
                <a:latin typeface="Bradley Hand ITC" panose="03070402050302030203" pitchFamily="66" charset="0"/>
              </a:rPr>
              <a:t>)!!!</a:t>
            </a:r>
          </a:p>
        </p:txBody>
      </p:sp>
      <p:cxnSp>
        <p:nvCxnSpPr>
          <p:cNvPr id="17" name="Straight Arrow Connector 16"/>
          <p:cNvCxnSpPr>
            <a:endCxn id="14" idx="3"/>
          </p:cNvCxnSpPr>
          <p:nvPr/>
        </p:nvCxnSpPr>
        <p:spPr>
          <a:xfrm flipV="1">
            <a:off x="3159797" y="5850348"/>
            <a:ext cx="208564" cy="298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3"/>
          </p:cNvCxnSpPr>
          <p:nvPr/>
        </p:nvCxnSpPr>
        <p:spPr>
          <a:xfrm flipV="1">
            <a:off x="3174040" y="5922591"/>
            <a:ext cx="1372846" cy="226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40204" y="1165857"/>
            <a:ext cx="673521" cy="8479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11317" y="4972995"/>
            <a:ext cx="1185336" cy="11004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340639" y="5850348"/>
            <a:ext cx="567639" cy="31335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79161" y="6059060"/>
            <a:ext cx="3857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Gradient w.r.t. the module input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818984" y="3054181"/>
            <a:ext cx="2116805" cy="1050122"/>
            <a:chOff x="9914965" y="2405847"/>
            <a:chExt cx="2116805" cy="1050122"/>
          </a:xfrm>
        </p:grpSpPr>
        <p:sp>
          <p:nvSpPr>
            <p:cNvPr id="34" name="Rectangle 33"/>
            <p:cNvSpPr/>
            <p:nvPr/>
          </p:nvSpPr>
          <p:spPr>
            <a:xfrm rot="16200000">
              <a:off x="10763404" y="2233849"/>
              <a:ext cx="373683" cy="20705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10763402" y="1557410"/>
              <a:ext cx="373683" cy="20705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16200000">
              <a:off x="10746282" y="2930911"/>
              <a:ext cx="30275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10336879" y="3140780"/>
                  <a:ext cx="128849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879" y="3140780"/>
                  <a:ext cx="1288494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896" t="-5000" r="-4739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961010" y="2461242"/>
                  <a:ext cx="20707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1010" y="2461242"/>
                  <a:ext cx="207076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88" t="-5000" r="-2941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9962197" y="2796437"/>
                  <a:ext cx="87030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2197" y="2796437"/>
                  <a:ext cx="870302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98" r="-69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Oval 51"/>
          <p:cNvSpPr/>
          <p:nvPr/>
        </p:nvSpPr>
        <p:spPr>
          <a:xfrm>
            <a:off x="8356739" y="3128813"/>
            <a:ext cx="673521" cy="584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/>
      <p:bldP spid="20" grpId="0" animBg="1"/>
      <p:bldP spid="29" grpId="0" animBg="1"/>
      <p:bldP spid="31" grpId="0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Machine Learning Paradigm for Neural Networks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The Backpropagation algorithm for learning with a neural network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Neural Networks as modular architectures</a:t>
            </a:r>
          </a:p>
          <a:p>
            <a:r>
              <a:rPr lang="en-US" dirty="0" smtClean="0"/>
              <a:t>Various Neural Network modules</a:t>
            </a:r>
          </a:p>
          <a:p>
            <a:r>
              <a:rPr lang="en-US" dirty="0" smtClean="0"/>
              <a:t>How to implement and check your very own module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5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Plenty of functions are computed element-wise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l-G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tanh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Each output dimension depends </a:t>
                </a:r>
                <a:r>
                  <a:rPr lang="en-US" b="1" u="sng" dirty="0" smtClean="0"/>
                  <a:t>only</a:t>
                </a:r>
                <a:br>
                  <a:rPr lang="en-US" b="1" u="sng" dirty="0" smtClean="0"/>
                </a:br>
                <a:r>
                  <a:rPr lang="en-US" dirty="0" smtClean="0"/>
                  <a:t>on the respective input dimension</a:t>
                </a:r>
                <a:endParaRPr lang="en-US" b="1" u="sng" dirty="0" smtClean="0"/>
              </a:p>
              <a:p>
                <a:r>
                  <a:rPr lang="en-US" dirty="0" smtClean="0"/>
                  <a:t>Some functions, however, depend on multiple input variables</a:t>
                </a:r>
              </a:p>
              <a:p>
                <a:pPr lvl="1"/>
                <a:r>
                  <a:rPr lang="en-US" dirty="0" smtClean="0"/>
                  <a:t>Softmax!</a:t>
                </a:r>
              </a:p>
              <a:p>
                <a:pPr lvl="1"/>
                <a:r>
                  <a:rPr lang="en-US" dirty="0" smtClean="0"/>
                  <a:t>Each output dimension depends on multiple input dimensions</a:t>
                </a:r>
                <a:endParaRPr lang="en-US" dirty="0"/>
              </a:p>
              <a:p>
                <a:r>
                  <a:rPr lang="en-US" dirty="0" smtClean="0"/>
                  <a:t>For these cases for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(or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)  we compute the </a:t>
                </a:r>
                <a:r>
                  <a:rPr lang="en-US" dirty="0" err="1" smtClean="0"/>
                  <a:t>Jacobian</a:t>
                </a:r>
                <a:r>
                  <a:rPr lang="en-US" dirty="0" smtClean="0"/>
                  <a:t> matrix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Backpropagation for multivariate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57644" y="1704095"/>
                <a:ext cx="584083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644" y="1704095"/>
                <a:ext cx="5840830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941336" y="3249719"/>
                <a:ext cx="2813784" cy="7393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336" y="3249719"/>
                <a:ext cx="2813784" cy="7393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62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Jacobian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01518" y="2084421"/>
                <a:ext cx="6561733" cy="2428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518" y="2084421"/>
                <a:ext cx="6561733" cy="24286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4"/>
                <a:ext cx="10922000" cy="4748106"/>
              </a:xfrm>
            </p:spPr>
            <p:txBody>
              <a:bodyPr/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 smtClean="0"/>
                  <a:t> and depends on 3 variables,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4"/>
                <a:ext cx="10922000" cy="4748106"/>
              </a:xfrm>
              <a:blipFill rotWithShape="0">
                <a:blip r:embed="rId3"/>
                <a:stretch>
                  <a:fillRect l="-1843" t="-1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23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Plenty of functions are computed element-wise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l-G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tanh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Each output dimension depends </a:t>
                </a:r>
                <a:r>
                  <a:rPr lang="en-US" b="1" u="sng" dirty="0" smtClean="0"/>
                  <a:t>only</a:t>
                </a:r>
                <a:br>
                  <a:rPr lang="en-US" b="1" u="sng" dirty="0" smtClean="0"/>
                </a:br>
                <a:r>
                  <a:rPr lang="en-US" dirty="0" smtClean="0"/>
                  <a:t>on the respective input dimension</a:t>
                </a:r>
                <a:endParaRPr lang="en-US" b="1" u="sng" dirty="0" smtClean="0"/>
              </a:p>
              <a:p>
                <a:r>
                  <a:rPr lang="en-US" dirty="0" smtClean="0"/>
                  <a:t>Some functions, however, depend on multiple input variables</a:t>
                </a:r>
              </a:p>
              <a:p>
                <a:pPr lvl="1"/>
                <a:r>
                  <a:rPr lang="en-US" dirty="0" smtClean="0"/>
                  <a:t>Softmax!</a:t>
                </a:r>
              </a:p>
              <a:p>
                <a:pPr lvl="1"/>
                <a:r>
                  <a:rPr lang="en-US" dirty="0" smtClean="0"/>
                  <a:t>Each output dimension depends on multiple input dimensions</a:t>
                </a:r>
                <a:endParaRPr lang="en-US" dirty="0"/>
              </a:p>
              <a:p>
                <a:r>
                  <a:rPr lang="en-US" dirty="0" smtClean="0"/>
                  <a:t>For these cases for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(or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)  we compute the </a:t>
                </a:r>
                <a:r>
                  <a:rPr lang="en-US" dirty="0" err="1" smtClean="0"/>
                  <a:t>Jacobian</a:t>
                </a:r>
                <a:r>
                  <a:rPr lang="en-US" dirty="0" smtClean="0"/>
                  <a:t> matrix</a:t>
                </a:r>
              </a:p>
              <a:p>
                <a:r>
                  <a:rPr lang="en-US" dirty="0" smtClean="0"/>
                  <a:t>Then,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Backpropagation for multivariate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57644" y="1704095"/>
                <a:ext cx="584083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644" y="1704095"/>
                <a:ext cx="5840830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941336" y="3249719"/>
                <a:ext cx="2813784" cy="7393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336" y="3249719"/>
                <a:ext cx="2813784" cy="7393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8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make sure everything is done correctly </a:t>
                </a:r>
                <a:r>
                  <a:rPr lang="en-US" dirty="0" smtClean="0">
                    <a:sym typeface="Wingdings" panose="05000000000000000000" pitchFamily="2" charset="2"/>
                  </a:rPr>
                  <a:t> “Dimension analysis”</a:t>
                </a: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The dimensions of the gradient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 must be equal to the dimensions of the respective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 smtClean="0"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E.g.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,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/>
                  <a:t>, then it should be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1]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l-GR" dirty="0" smtClean="0"/>
              </a:p>
              <a:p>
                <a:r>
                  <a:rPr lang="en-US" dirty="0"/>
                  <a:t>E.g.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sup>
                    </m:sSup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, then it should be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439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Dimension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1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Backpropagation again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4"/>
                <a:ext cx="10922000" cy="4748106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 smtClean="0">
                    <a:latin typeface="Consolas" panose="020B0609020204030204" pitchFamily="49" charset="0"/>
                  </a:rPr>
                  <a:t>Step 1.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Compute forward propagations for all layers, starting from the first layer until the last loss layer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000" b="1" dirty="0" smtClean="0">
                    <a:latin typeface="Consolas" panose="020B0609020204030204" pitchFamily="49" charset="0"/>
                  </a:rPr>
                  <a:t>Step 2.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Once done with forward propagation, follow the reverse path. Start from the last layer and for each new layer compute the gradients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/>
                  <a:t>    </a:t>
                </a:r>
                <a:r>
                  <a:rPr lang="en-US" dirty="0" smtClean="0"/>
                  <a:t>and</a:t>
                </a:r>
                <a:r>
                  <a:rPr lang="en-US" sz="2400" dirty="0" smtClean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pPr lvl="1"/>
                <a:r>
                  <a:rPr lang="en-US" sz="2000" dirty="0" smtClean="0">
                    <a:latin typeface="Consolas" panose="020B0609020204030204" pitchFamily="49" charset="0"/>
                  </a:rPr>
                  <a:t>Cache computations when possible to avoid redundant operations</a:t>
                </a:r>
              </a:p>
              <a:p>
                <a:r>
                  <a:rPr lang="en-US" sz="2000" b="1" dirty="0" smtClean="0">
                    <a:latin typeface="Consolas" panose="020B0609020204030204" pitchFamily="49" charset="0"/>
                  </a:rPr>
                  <a:t>Step 3.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Use the gradients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onsolas" panose="020B0609020204030204" pitchFamily="49" charset="0"/>
                          </a:rPr>
                          <m:t> 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 with Stochastic Gradient Descend to train your network</a:t>
                </a:r>
                <a:endParaRPr lang="en-US" sz="20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4"/>
                <a:ext cx="10922000" cy="4748106"/>
              </a:xfrm>
              <a:blipFill rotWithShape="0">
                <a:blip r:embed="rId2"/>
                <a:stretch>
                  <a:fillRect l="-1396" t="-1284" r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717915" y="1964987"/>
            <a:ext cx="3132306" cy="437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36067" y="3193626"/>
            <a:ext cx="2795082" cy="775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9880" y="3193626"/>
            <a:ext cx="2795082" cy="775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492230" y="3891064"/>
            <a:ext cx="953310" cy="1295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27137" y="5125892"/>
                <a:ext cx="346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Vector with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37" y="5125892"/>
                <a:ext cx="346274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585" t="-666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4717915" y="3888113"/>
            <a:ext cx="959795" cy="1989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2014656" y="5877901"/>
                <a:ext cx="4444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smtClean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Jacobian matri</a:t>
                </a:r>
                <a:r>
                  <a:rPr lang="en-US" b="1" smtClean="0">
                    <a:latin typeface="Bradley Hand ITC" panose="03070402050302030203" pitchFamily="66" charset="0"/>
                  </a:rPr>
                  <a:t>x </a:t>
                </a:r>
                <a:r>
                  <a:rPr lang="en-US" b="1" dirty="0" smtClean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with dimensions</a:t>
                </a:r>
                <a:r>
                  <a:rPr lang="en-US" dirty="0" smtClean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56" y="5877901"/>
                <a:ext cx="44440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97" t="-4918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V="1">
            <a:off x="1211092" y="3818883"/>
            <a:ext cx="2123115" cy="167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2080" y="5464719"/>
                <a:ext cx="321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Vector with dimensions</a:t>
                </a:r>
                <a:r>
                  <a:rPr lang="en-US" dirty="0" smtClean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" y="5464719"/>
                <a:ext cx="321427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08" t="-4918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 flipV="1">
            <a:off x="6909880" y="3897097"/>
            <a:ext cx="397972" cy="1228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261041" y="5052806"/>
                <a:ext cx="3582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Matri</a:t>
                </a:r>
                <a:r>
                  <a:rPr lang="en-US" b="1" dirty="0" smtClean="0">
                    <a:latin typeface="Bradley Hand ITC" panose="03070402050302030203" pitchFamily="66" charset="0"/>
                  </a:rPr>
                  <a:t>x </a:t>
                </a:r>
                <a:r>
                  <a:rPr lang="en-US" b="1" dirty="0" smtClean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with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41" y="5052806"/>
                <a:ext cx="358290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361" t="-666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7565529" y="3900974"/>
            <a:ext cx="485403" cy="1737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016778" y="5576585"/>
                <a:ext cx="3223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Vector with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78" y="5576585"/>
                <a:ext cx="322389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512" t="-666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703609" y="5163983"/>
                <a:ext cx="3488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Vector with dimensions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609" y="5163983"/>
                <a:ext cx="348839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573" t="-4918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9088324" y="3818883"/>
            <a:ext cx="634352" cy="1233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12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 smtClean="0"/>
                  <a:t> has 15 neurons</a:t>
                </a:r>
                <a:r>
                  <a:rPr lang="el-G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l-GR" dirty="0" smtClean="0"/>
                  <a:t>)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 smtClean="0"/>
                  <a:t> has 10 neurons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 smtClean="0"/>
                  <a:t>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 smtClean="0"/>
                  <a:t> has 5 neurons </a:t>
                </a:r>
                <a:r>
                  <a:rPr lang="el-G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l-GR" dirty="0"/>
                  <a:t>)</a:t>
                </a:r>
                <a:endParaRPr lang="en-US" dirty="0" smtClean="0"/>
              </a:p>
              <a:p>
                <a:r>
                  <a:rPr lang="en-US" dirty="0" smtClean="0"/>
                  <a:t>My activation functions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The dimensionalities are </a:t>
                </a:r>
                <a:r>
                  <a:rPr lang="en-US" i="1" dirty="0" smtClean="0"/>
                  <a:t>(remember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i="1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1]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The gradients are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   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l-G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l-GR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l-G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824" r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 example and dimensionality analysis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159540" y="3725694"/>
            <a:ext cx="1400783" cy="690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893337" y="5210783"/>
            <a:ext cx="1400783" cy="690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720617" y="4634205"/>
            <a:ext cx="1400783" cy="6906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20616" y="2898447"/>
            <a:ext cx="1400783" cy="6906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4"/>
          </p:cNvCxnSpPr>
          <p:nvPr/>
        </p:nvCxnSpPr>
        <p:spPr>
          <a:xfrm>
            <a:off x="5421008" y="3589110"/>
            <a:ext cx="7026" cy="102180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5"/>
          </p:cNvCxnSpPr>
          <p:nvPr/>
        </p:nvCxnSpPr>
        <p:spPr>
          <a:xfrm>
            <a:off x="3355183" y="4315212"/>
            <a:ext cx="1538154" cy="12604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Backpropagation visualization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81" name="Group 180"/>
          <p:cNvGrpSpPr/>
          <p:nvPr/>
        </p:nvGrpSpPr>
        <p:grpSpPr>
          <a:xfrm>
            <a:off x="5235192" y="1804281"/>
            <a:ext cx="2990676" cy="2943879"/>
            <a:chOff x="3219709" y="1483470"/>
            <a:chExt cx="2990676" cy="2943879"/>
          </a:xfrm>
        </p:grpSpPr>
        <p:sp>
          <p:nvSpPr>
            <p:cNvPr id="182" name="Oval 181"/>
            <p:cNvSpPr/>
            <p:nvPr/>
          </p:nvSpPr>
          <p:spPr>
            <a:xfrm>
              <a:off x="3219709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4057851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4895993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5734135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3486324" y="3137984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4448233" y="3130795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5419810" y="3129290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486324" y="2315204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448233" y="2309845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419810" y="2307357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448233" y="1483470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3" name="Straight Arrow Connector 192"/>
            <p:cNvCxnSpPr>
              <a:stCxn id="182" idx="0"/>
              <a:endCxn id="186" idx="4"/>
            </p:cNvCxnSpPr>
            <p:nvPr/>
          </p:nvCxnSpPr>
          <p:spPr>
            <a:xfrm flipV="1">
              <a:off x="3457834" y="3614234"/>
              <a:ext cx="266615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182" idx="0"/>
              <a:endCxn id="187" idx="4"/>
            </p:cNvCxnSpPr>
            <p:nvPr/>
          </p:nvCxnSpPr>
          <p:spPr>
            <a:xfrm flipV="1">
              <a:off x="3457834" y="3607045"/>
              <a:ext cx="1228524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82" idx="0"/>
              <a:endCxn id="188" idx="4"/>
            </p:cNvCxnSpPr>
            <p:nvPr/>
          </p:nvCxnSpPr>
          <p:spPr>
            <a:xfrm flipV="1">
              <a:off x="3457834" y="3605540"/>
              <a:ext cx="2200101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3" idx="0"/>
              <a:endCxn id="186" idx="4"/>
            </p:cNvCxnSpPr>
            <p:nvPr/>
          </p:nvCxnSpPr>
          <p:spPr>
            <a:xfrm flipH="1" flipV="1">
              <a:off x="3724449" y="3614234"/>
              <a:ext cx="571527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3" idx="0"/>
              <a:endCxn id="187" idx="4"/>
            </p:cNvCxnSpPr>
            <p:nvPr/>
          </p:nvCxnSpPr>
          <p:spPr>
            <a:xfrm flipV="1">
              <a:off x="4295976" y="3607045"/>
              <a:ext cx="390382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83" idx="0"/>
              <a:endCxn id="188" idx="4"/>
            </p:cNvCxnSpPr>
            <p:nvPr/>
          </p:nvCxnSpPr>
          <p:spPr>
            <a:xfrm flipV="1">
              <a:off x="4295976" y="3605540"/>
              <a:ext cx="1361959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4" idx="0"/>
              <a:endCxn id="186" idx="4"/>
            </p:cNvCxnSpPr>
            <p:nvPr/>
          </p:nvCxnSpPr>
          <p:spPr>
            <a:xfrm flipH="1" flipV="1">
              <a:off x="3724449" y="3614234"/>
              <a:ext cx="1409669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84" idx="0"/>
              <a:endCxn id="187" idx="4"/>
            </p:cNvCxnSpPr>
            <p:nvPr/>
          </p:nvCxnSpPr>
          <p:spPr>
            <a:xfrm flipH="1" flipV="1">
              <a:off x="4686358" y="3607045"/>
              <a:ext cx="447760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84" idx="0"/>
              <a:endCxn id="188" idx="4"/>
            </p:cNvCxnSpPr>
            <p:nvPr/>
          </p:nvCxnSpPr>
          <p:spPr>
            <a:xfrm flipV="1">
              <a:off x="5134118" y="3605540"/>
              <a:ext cx="523817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0"/>
              <a:endCxn id="186" idx="4"/>
            </p:cNvCxnSpPr>
            <p:nvPr/>
          </p:nvCxnSpPr>
          <p:spPr>
            <a:xfrm flipH="1" flipV="1">
              <a:off x="3724449" y="3614234"/>
              <a:ext cx="2247811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85" idx="0"/>
              <a:endCxn id="187" idx="4"/>
            </p:cNvCxnSpPr>
            <p:nvPr/>
          </p:nvCxnSpPr>
          <p:spPr>
            <a:xfrm flipH="1" flipV="1">
              <a:off x="4686358" y="3607045"/>
              <a:ext cx="1285902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85" idx="0"/>
              <a:endCxn id="188" idx="4"/>
            </p:cNvCxnSpPr>
            <p:nvPr/>
          </p:nvCxnSpPr>
          <p:spPr>
            <a:xfrm flipH="1" flipV="1">
              <a:off x="5657935" y="3605540"/>
              <a:ext cx="314325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86" idx="0"/>
              <a:endCxn id="189" idx="4"/>
            </p:cNvCxnSpPr>
            <p:nvPr/>
          </p:nvCxnSpPr>
          <p:spPr>
            <a:xfrm flipV="1">
              <a:off x="3724449" y="2791454"/>
              <a:ext cx="0" cy="346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stCxn id="186" idx="0"/>
              <a:endCxn id="190" idx="4"/>
            </p:cNvCxnSpPr>
            <p:nvPr/>
          </p:nvCxnSpPr>
          <p:spPr>
            <a:xfrm flipV="1">
              <a:off x="3724449" y="2786095"/>
              <a:ext cx="961909" cy="351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86" idx="0"/>
              <a:endCxn id="191" idx="4"/>
            </p:cNvCxnSpPr>
            <p:nvPr/>
          </p:nvCxnSpPr>
          <p:spPr>
            <a:xfrm flipV="1">
              <a:off x="3724449" y="2783607"/>
              <a:ext cx="1933486" cy="354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187" idx="0"/>
              <a:endCxn id="189" idx="4"/>
            </p:cNvCxnSpPr>
            <p:nvPr/>
          </p:nvCxnSpPr>
          <p:spPr>
            <a:xfrm flipH="1" flipV="1">
              <a:off x="3724449" y="2791454"/>
              <a:ext cx="961909" cy="3393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87" idx="0"/>
              <a:endCxn id="190" idx="4"/>
            </p:cNvCxnSpPr>
            <p:nvPr/>
          </p:nvCxnSpPr>
          <p:spPr>
            <a:xfrm flipV="1">
              <a:off x="4686358" y="2786095"/>
              <a:ext cx="0" cy="344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87" idx="0"/>
              <a:endCxn id="191" idx="4"/>
            </p:cNvCxnSpPr>
            <p:nvPr/>
          </p:nvCxnSpPr>
          <p:spPr>
            <a:xfrm flipV="1">
              <a:off x="4686358" y="2783607"/>
              <a:ext cx="971577" cy="347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188" idx="0"/>
              <a:endCxn id="189" idx="4"/>
            </p:cNvCxnSpPr>
            <p:nvPr/>
          </p:nvCxnSpPr>
          <p:spPr>
            <a:xfrm flipH="1" flipV="1">
              <a:off x="3724449" y="2791454"/>
              <a:ext cx="1933486" cy="337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188" idx="0"/>
              <a:endCxn id="190" idx="4"/>
            </p:cNvCxnSpPr>
            <p:nvPr/>
          </p:nvCxnSpPr>
          <p:spPr>
            <a:xfrm flipH="1" flipV="1">
              <a:off x="4686358" y="2786095"/>
              <a:ext cx="971577" cy="343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88" idx="0"/>
              <a:endCxn id="191" idx="4"/>
            </p:cNvCxnSpPr>
            <p:nvPr/>
          </p:nvCxnSpPr>
          <p:spPr>
            <a:xfrm flipV="1">
              <a:off x="5657935" y="2783607"/>
              <a:ext cx="0" cy="34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9" idx="0"/>
              <a:endCxn id="192" idx="4"/>
            </p:cNvCxnSpPr>
            <p:nvPr/>
          </p:nvCxnSpPr>
          <p:spPr>
            <a:xfrm flipV="1">
              <a:off x="3724449" y="1959720"/>
              <a:ext cx="961909" cy="355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90" idx="0"/>
              <a:endCxn id="192" idx="4"/>
            </p:cNvCxnSpPr>
            <p:nvPr/>
          </p:nvCxnSpPr>
          <p:spPr>
            <a:xfrm flipV="1">
              <a:off x="4686358" y="1959720"/>
              <a:ext cx="0" cy="3501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91" idx="0"/>
              <a:endCxn id="192" idx="4"/>
            </p:cNvCxnSpPr>
            <p:nvPr/>
          </p:nvCxnSpPr>
          <p:spPr>
            <a:xfrm flipH="1" flipV="1">
              <a:off x="4686358" y="1959720"/>
              <a:ext cx="971577" cy="3476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264920" y="1745437"/>
            <a:ext cx="2966271" cy="2947648"/>
            <a:chOff x="6891511" y="1445159"/>
            <a:chExt cx="2966271" cy="2947648"/>
          </a:xfrm>
        </p:grpSpPr>
        <p:sp>
          <p:nvSpPr>
            <p:cNvPr id="465" name="Freeform 464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Freeform 465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Freeform 466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Freeform 467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Freeform 468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Freeform 469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Rectangle 471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2" name="Rectangle 4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Rectangle 472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3" name="Rectangle 4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Rectangle 473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4" name="Rectangle 4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Rectangle 474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5" name="Rectangle 4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4305200" y="1836301"/>
                <a:ext cx="2377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00" y="1836301"/>
                <a:ext cx="23772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3717395" y="2659701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395" y="2659701"/>
                <a:ext cx="2003640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735043" y="3449305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43" y="3449305"/>
                <a:ext cx="200364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5196016" y="3792072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16" y="3792072"/>
                <a:ext cx="49128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279024" y="3011543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024" y="3011543"/>
                <a:ext cx="497251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348325" y="2143852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325" y="2143852"/>
                <a:ext cx="912237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7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5189160" y="426161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27302" y="426161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865444" y="426161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703586" y="426161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55775" y="344849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417684" y="344130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389261" y="343980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455775" y="262571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417684" y="262035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389261" y="261786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417684" y="179398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stCxn id="26" idx="0"/>
            <a:endCxn id="30" idx="4"/>
          </p:cNvCxnSpPr>
          <p:nvPr/>
        </p:nvCxnSpPr>
        <p:spPr>
          <a:xfrm flipV="1">
            <a:off x="5427285" y="3924746"/>
            <a:ext cx="266615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6" idx="0"/>
            <a:endCxn id="31" idx="4"/>
          </p:cNvCxnSpPr>
          <p:nvPr/>
        </p:nvCxnSpPr>
        <p:spPr>
          <a:xfrm flipV="1">
            <a:off x="5427285" y="3917557"/>
            <a:ext cx="1228524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6" idx="0"/>
            <a:endCxn id="32" idx="4"/>
          </p:cNvCxnSpPr>
          <p:nvPr/>
        </p:nvCxnSpPr>
        <p:spPr>
          <a:xfrm flipV="1">
            <a:off x="5427285" y="3916052"/>
            <a:ext cx="2200101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7" idx="0"/>
            <a:endCxn id="30" idx="4"/>
          </p:cNvCxnSpPr>
          <p:nvPr/>
        </p:nvCxnSpPr>
        <p:spPr>
          <a:xfrm flipH="1" flipV="1">
            <a:off x="5693900" y="3924746"/>
            <a:ext cx="571527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7" idx="0"/>
            <a:endCxn id="31" idx="4"/>
          </p:cNvCxnSpPr>
          <p:nvPr/>
        </p:nvCxnSpPr>
        <p:spPr>
          <a:xfrm flipV="1">
            <a:off x="6265427" y="3917557"/>
            <a:ext cx="390382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7" idx="0"/>
            <a:endCxn id="32" idx="4"/>
          </p:cNvCxnSpPr>
          <p:nvPr/>
        </p:nvCxnSpPr>
        <p:spPr>
          <a:xfrm flipV="1">
            <a:off x="6265427" y="3916052"/>
            <a:ext cx="1361959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8" idx="0"/>
            <a:endCxn id="30" idx="4"/>
          </p:cNvCxnSpPr>
          <p:nvPr/>
        </p:nvCxnSpPr>
        <p:spPr>
          <a:xfrm flipH="1" flipV="1">
            <a:off x="5693900" y="3924746"/>
            <a:ext cx="1409669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8" idx="0"/>
            <a:endCxn id="31" idx="4"/>
          </p:cNvCxnSpPr>
          <p:nvPr/>
        </p:nvCxnSpPr>
        <p:spPr>
          <a:xfrm flipH="1" flipV="1">
            <a:off x="6655809" y="3917557"/>
            <a:ext cx="447760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8" idx="0"/>
            <a:endCxn id="32" idx="4"/>
          </p:cNvCxnSpPr>
          <p:nvPr/>
        </p:nvCxnSpPr>
        <p:spPr>
          <a:xfrm flipV="1">
            <a:off x="7103569" y="3916052"/>
            <a:ext cx="523817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9" idx="0"/>
            <a:endCxn id="30" idx="4"/>
          </p:cNvCxnSpPr>
          <p:nvPr/>
        </p:nvCxnSpPr>
        <p:spPr>
          <a:xfrm flipH="1" flipV="1">
            <a:off x="5693900" y="3924746"/>
            <a:ext cx="2247811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9" idx="0"/>
            <a:endCxn id="31" idx="4"/>
          </p:cNvCxnSpPr>
          <p:nvPr/>
        </p:nvCxnSpPr>
        <p:spPr>
          <a:xfrm flipH="1" flipV="1">
            <a:off x="6655809" y="3917557"/>
            <a:ext cx="1285902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9" idx="0"/>
            <a:endCxn id="32" idx="4"/>
          </p:cNvCxnSpPr>
          <p:nvPr/>
        </p:nvCxnSpPr>
        <p:spPr>
          <a:xfrm flipH="1" flipV="1">
            <a:off x="7627386" y="3916052"/>
            <a:ext cx="314325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0" idx="0"/>
            <a:endCxn id="33" idx="4"/>
          </p:cNvCxnSpPr>
          <p:nvPr/>
        </p:nvCxnSpPr>
        <p:spPr>
          <a:xfrm flipV="1">
            <a:off x="5693900" y="3101966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0" idx="0"/>
            <a:endCxn id="34" idx="4"/>
          </p:cNvCxnSpPr>
          <p:nvPr/>
        </p:nvCxnSpPr>
        <p:spPr>
          <a:xfrm flipV="1">
            <a:off x="5693900" y="3096607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0" idx="0"/>
            <a:endCxn id="35" idx="4"/>
          </p:cNvCxnSpPr>
          <p:nvPr/>
        </p:nvCxnSpPr>
        <p:spPr>
          <a:xfrm flipV="1">
            <a:off x="5693900" y="3094119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1" idx="0"/>
            <a:endCxn id="33" idx="4"/>
          </p:cNvCxnSpPr>
          <p:nvPr/>
        </p:nvCxnSpPr>
        <p:spPr>
          <a:xfrm flipH="1" flipV="1">
            <a:off x="5693900" y="3101966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1" idx="0"/>
            <a:endCxn id="34" idx="4"/>
          </p:cNvCxnSpPr>
          <p:nvPr/>
        </p:nvCxnSpPr>
        <p:spPr>
          <a:xfrm flipV="1">
            <a:off x="6655809" y="3096607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31" idx="0"/>
            <a:endCxn id="35" idx="4"/>
          </p:cNvCxnSpPr>
          <p:nvPr/>
        </p:nvCxnSpPr>
        <p:spPr>
          <a:xfrm flipV="1">
            <a:off x="6655809" y="3094119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2" idx="0"/>
            <a:endCxn id="33" idx="4"/>
          </p:cNvCxnSpPr>
          <p:nvPr/>
        </p:nvCxnSpPr>
        <p:spPr>
          <a:xfrm flipH="1" flipV="1">
            <a:off x="5693900" y="3101966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32" idx="0"/>
            <a:endCxn id="34" idx="4"/>
          </p:cNvCxnSpPr>
          <p:nvPr/>
        </p:nvCxnSpPr>
        <p:spPr>
          <a:xfrm flipH="1" flipV="1">
            <a:off x="6655809" y="3096607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32" idx="0"/>
            <a:endCxn id="35" idx="4"/>
          </p:cNvCxnSpPr>
          <p:nvPr/>
        </p:nvCxnSpPr>
        <p:spPr>
          <a:xfrm flipV="1">
            <a:off x="7627386" y="3094119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3" idx="0"/>
            <a:endCxn id="36" idx="4"/>
          </p:cNvCxnSpPr>
          <p:nvPr/>
        </p:nvCxnSpPr>
        <p:spPr>
          <a:xfrm flipV="1">
            <a:off x="5693900" y="2270232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34" idx="0"/>
            <a:endCxn id="36" idx="4"/>
          </p:cNvCxnSpPr>
          <p:nvPr/>
        </p:nvCxnSpPr>
        <p:spPr>
          <a:xfrm flipV="1">
            <a:off x="6655809" y="2270232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35" idx="0"/>
            <a:endCxn id="36" idx="4"/>
          </p:cNvCxnSpPr>
          <p:nvPr/>
        </p:nvCxnSpPr>
        <p:spPr>
          <a:xfrm flipH="1" flipV="1">
            <a:off x="6655809" y="2270232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5223480" y="1737308"/>
            <a:ext cx="2966271" cy="2947648"/>
            <a:chOff x="6891511" y="1445159"/>
            <a:chExt cx="2966271" cy="2947648"/>
          </a:xfrm>
        </p:grpSpPr>
        <p:sp>
          <p:nvSpPr>
            <p:cNvPr id="429" name="Freeform 428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Freeform 429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Freeform 430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Freeform 431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Freeform 432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Freeform 433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Rectangle 434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Rectangle 4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6" name="Rectangle 435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6" name="Rectangle 4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Rectangle 436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7" name="Rectangle 4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8" name="Rectangle 437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8" name="Rectangle 4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9" name="Rectangle 438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9" name="Rectangle 4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273305" y="1815037"/>
                <a:ext cx="2377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305" y="1815037"/>
                <a:ext cx="23772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685500" y="2638437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00" y="2638437"/>
                <a:ext cx="2003640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3703148" y="3428041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148" y="3428041"/>
                <a:ext cx="200364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5164121" y="3770808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21" y="3770808"/>
                <a:ext cx="49128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247129" y="2990279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129" y="2990279"/>
                <a:ext cx="497251" cy="400110"/>
              </a:xfrm>
              <a:prstGeom prst="rect">
                <a:avLst/>
              </a:prstGeom>
              <a:blipFill rotWithShape="0"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5316430" y="2122588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430" y="2122588"/>
                <a:ext cx="91223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23695" y="1624313"/>
                <a:ext cx="337433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 smtClean="0">
                    <a:latin typeface="Bradley Hand ITC" panose="03070402050302030203" pitchFamily="66" charset="0"/>
                  </a:rPr>
                  <a:t>Forward propagations</a:t>
                </a:r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  <a:p>
                <a:r>
                  <a:rPr lang="en-US" dirty="0" smtClean="0">
                    <a:latin typeface="Bradley Hand ITC" panose="03070402050302030203" pitchFamily="66" charset="0"/>
                  </a:rPr>
                  <a:t>Compute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624313"/>
                <a:ext cx="3374334" cy="1200329"/>
              </a:xfrm>
              <a:prstGeom prst="rect">
                <a:avLst/>
              </a:prstGeom>
              <a:blipFill rotWithShape="0">
                <a:blip r:embed="rId17"/>
                <a:stretch>
                  <a:fillRect l="-1627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8322538" y="1647131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8496812" y="1947066"/>
                <a:ext cx="15955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812" y="1947066"/>
                <a:ext cx="1595518" cy="64633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8270564" y="1647132"/>
            <a:ext cx="3823507" cy="823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4312" y="2870151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Store</a:t>
            </a:r>
            <a:r>
              <a:rPr lang="en-US" dirty="0" smtClean="0">
                <a:latin typeface="Bradley Hand ITC" panose="03070402050302030203" pitchFamily="66" charset="0"/>
              </a:rPr>
              <a:t>!!! 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8667797" y="2406631"/>
            <a:ext cx="74988" cy="463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8514012" y="1971736"/>
            <a:ext cx="440840" cy="4350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3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53" name="Oval 252"/>
          <p:cNvSpPr/>
          <p:nvPr/>
        </p:nvSpPr>
        <p:spPr>
          <a:xfrm>
            <a:off x="5189357" y="425276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6027499" y="425276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6865641" y="425276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7703783" y="425276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5455972" y="343964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6417881" y="343245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7389458" y="343095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5455972" y="261686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6417881" y="26115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7389458" y="260902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6417881" y="178513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Arrow Connector 263"/>
          <p:cNvCxnSpPr>
            <a:stCxn id="253" idx="0"/>
            <a:endCxn id="257" idx="4"/>
          </p:cNvCxnSpPr>
          <p:nvPr/>
        </p:nvCxnSpPr>
        <p:spPr>
          <a:xfrm flipV="1">
            <a:off x="5427482" y="3915897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253" idx="0"/>
            <a:endCxn id="258" idx="4"/>
          </p:cNvCxnSpPr>
          <p:nvPr/>
        </p:nvCxnSpPr>
        <p:spPr>
          <a:xfrm flipV="1">
            <a:off x="5427482" y="3908708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53" idx="0"/>
            <a:endCxn id="259" idx="4"/>
          </p:cNvCxnSpPr>
          <p:nvPr/>
        </p:nvCxnSpPr>
        <p:spPr>
          <a:xfrm flipV="1">
            <a:off x="5427482" y="3907203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54" idx="0"/>
            <a:endCxn id="257" idx="4"/>
          </p:cNvCxnSpPr>
          <p:nvPr/>
        </p:nvCxnSpPr>
        <p:spPr>
          <a:xfrm flipH="1" flipV="1">
            <a:off x="5694097" y="3915897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stCxn id="254" idx="0"/>
            <a:endCxn id="258" idx="4"/>
          </p:cNvCxnSpPr>
          <p:nvPr/>
        </p:nvCxnSpPr>
        <p:spPr>
          <a:xfrm flipV="1">
            <a:off x="6265624" y="3908708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254" idx="0"/>
            <a:endCxn id="259" idx="4"/>
          </p:cNvCxnSpPr>
          <p:nvPr/>
        </p:nvCxnSpPr>
        <p:spPr>
          <a:xfrm flipV="1">
            <a:off x="6265624" y="3907203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stCxn id="255" idx="0"/>
            <a:endCxn id="257" idx="4"/>
          </p:cNvCxnSpPr>
          <p:nvPr/>
        </p:nvCxnSpPr>
        <p:spPr>
          <a:xfrm flipH="1" flipV="1">
            <a:off x="5694097" y="3915897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stCxn id="255" idx="0"/>
            <a:endCxn id="258" idx="4"/>
          </p:cNvCxnSpPr>
          <p:nvPr/>
        </p:nvCxnSpPr>
        <p:spPr>
          <a:xfrm flipH="1" flipV="1">
            <a:off x="6656006" y="3908708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55" idx="0"/>
            <a:endCxn id="259" idx="4"/>
          </p:cNvCxnSpPr>
          <p:nvPr/>
        </p:nvCxnSpPr>
        <p:spPr>
          <a:xfrm flipV="1">
            <a:off x="7103766" y="3907203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256" idx="0"/>
            <a:endCxn id="257" idx="4"/>
          </p:cNvCxnSpPr>
          <p:nvPr/>
        </p:nvCxnSpPr>
        <p:spPr>
          <a:xfrm flipH="1" flipV="1">
            <a:off x="5694097" y="3915897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256" idx="0"/>
            <a:endCxn id="258" idx="4"/>
          </p:cNvCxnSpPr>
          <p:nvPr/>
        </p:nvCxnSpPr>
        <p:spPr>
          <a:xfrm flipH="1" flipV="1">
            <a:off x="6656006" y="3908708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56" idx="0"/>
            <a:endCxn id="259" idx="4"/>
          </p:cNvCxnSpPr>
          <p:nvPr/>
        </p:nvCxnSpPr>
        <p:spPr>
          <a:xfrm flipH="1" flipV="1">
            <a:off x="7627583" y="3907203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257" idx="0"/>
            <a:endCxn id="260" idx="4"/>
          </p:cNvCxnSpPr>
          <p:nvPr/>
        </p:nvCxnSpPr>
        <p:spPr>
          <a:xfrm flipV="1">
            <a:off x="5694097" y="3093117"/>
            <a:ext cx="0" cy="34653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57" idx="0"/>
            <a:endCxn id="261" idx="4"/>
          </p:cNvCxnSpPr>
          <p:nvPr/>
        </p:nvCxnSpPr>
        <p:spPr>
          <a:xfrm flipV="1">
            <a:off x="5694097" y="3087758"/>
            <a:ext cx="961909" cy="351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257" idx="0"/>
            <a:endCxn id="262" idx="4"/>
          </p:cNvCxnSpPr>
          <p:nvPr/>
        </p:nvCxnSpPr>
        <p:spPr>
          <a:xfrm flipV="1">
            <a:off x="5694097" y="3085270"/>
            <a:ext cx="1933486" cy="35437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58" idx="0"/>
            <a:endCxn id="260" idx="4"/>
          </p:cNvCxnSpPr>
          <p:nvPr/>
        </p:nvCxnSpPr>
        <p:spPr>
          <a:xfrm flipH="1" flipV="1">
            <a:off x="5694097" y="3093117"/>
            <a:ext cx="961909" cy="3393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258" idx="0"/>
            <a:endCxn id="261" idx="4"/>
          </p:cNvCxnSpPr>
          <p:nvPr/>
        </p:nvCxnSpPr>
        <p:spPr>
          <a:xfrm flipV="1">
            <a:off x="6656006" y="3087758"/>
            <a:ext cx="0" cy="3447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258" idx="0"/>
            <a:endCxn id="262" idx="4"/>
          </p:cNvCxnSpPr>
          <p:nvPr/>
        </p:nvCxnSpPr>
        <p:spPr>
          <a:xfrm flipV="1">
            <a:off x="6656006" y="3085270"/>
            <a:ext cx="971577" cy="3471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59" idx="0"/>
            <a:endCxn id="260" idx="4"/>
          </p:cNvCxnSpPr>
          <p:nvPr/>
        </p:nvCxnSpPr>
        <p:spPr>
          <a:xfrm flipH="1" flipV="1">
            <a:off x="5694097" y="3093117"/>
            <a:ext cx="1933486" cy="33783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259" idx="0"/>
            <a:endCxn id="261" idx="4"/>
          </p:cNvCxnSpPr>
          <p:nvPr/>
        </p:nvCxnSpPr>
        <p:spPr>
          <a:xfrm flipH="1" flipV="1">
            <a:off x="6656006" y="3087758"/>
            <a:ext cx="971577" cy="3431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259" idx="0"/>
            <a:endCxn id="262" idx="4"/>
          </p:cNvCxnSpPr>
          <p:nvPr/>
        </p:nvCxnSpPr>
        <p:spPr>
          <a:xfrm flipV="1">
            <a:off x="7627583" y="3085270"/>
            <a:ext cx="0" cy="34568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60" idx="0"/>
            <a:endCxn id="263" idx="4"/>
          </p:cNvCxnSpPr>
          <p:nvPr/>
        </p:nvCxnSpPr>
        <p:spPr>
          <a:xfrm flipV="1">
            <a:off x="5694097" y="2261383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stCxn id="261" idx="0"/>
            <a:endCxn id="263" idx="4"/>
          </p:cNvCxnSpPr>
          <p:nvPr/>
        </p:nvCxnSpPr>
        <p:spPr>
          <a:xfrm flipV="1">
            <a:off x="6656006" y="2261383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62" idx="0"/>
            <a:endCxn id="263" idx="4"/>
          </p:cNvCxnSpPr>
          <p:nvPr/>
        </p:nvCxnSpPr>
        <p:spPr>
          <a:xfrm flipH="1" flipV="1">
            <a:off x="6656006" y="2261383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5221581" y="1740420"/>
            <a:ext cx="2966271" cy="2947648"/>
            <a:chOff x="6891511" y="1445159"/>
            <a:chExt cx="2966271" cy="2947648"/>
          </a:xfrm>
        </p:grpSpPr>
        <p:sp>
          <p:nvSpPr>
            <p:cNvPr id="133" name="Freeform 132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140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Rectangle 1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142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Rectangle 1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273296" y="1817153"/>
                <a:ext cx="2377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96" y="1817153"/>
                <a:ext cx="23772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85491" y="2640553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491" y="2640553"/>
                <a:ext cx="2003640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703139" y="3430157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139" y="3430157"/>
                <a:ext cx="200364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164112" y="3772924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12" y="3772924"/>
                <a:ext cx="49128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247120" y="2992395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120" y="2992395"/>
                <a:ext cx="497251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316421" y="2124704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421" y="2124704"/>
                <a:ext cx="912237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23694" y="1627662"/>
                <a:ext cx="351817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 smtClean="0">
                    <a:latin typeface="Bradley Hand ITC" panose="03070402050302030203" pitchFamily="66" charset="0"/>
                  </a:rPr>
                  <a:t>Forward propagations</a:t>
                </a:r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  <a:p>
                <a:r>
                  <a:rPr lang="en-US" dirty="0" smtClean="0">
                    <a:latin typeface="Bradley Hand ITC" panose="03070402050302030203" pitchFamily="66" charset="0"/>
                  </a:rPr>
                  <a:t>Compute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627662"/>
                <a:ext cx="3518175" cy="1200329"/>
              </a:xfrm>
              <a:prstGeom prst="rect">
                <a:avLst/>
              </a:prstGeom>
              <a:blipFill rotWithShape="0">
                <a:blip r:embed="rId17"/>
                <a:stretch>
                  <a:fillRect l="-1560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/>
          <p:cNvSpPr/>
          <p:nvPr/>
        </p:nvSpPr>
        <p:spPr>
          <a:xfrm>
            <a:off x="8322538" y="1647131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496812" y="2205657"/>
                <a:ext cx="15955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812" y="2205657"/>
                <a:ext cx="1595518" cy="64633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/>
          <p:cNvSpPr/>
          <p:nvPr/>
        </p:nvSpPr>
        <p:spPr>
          <a:xfrm>
            <a:off x="8270564" y="1647131"/>
            <a:ext cx="3823507" cy="993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8486179" y="1925800"/>
                <a:ext cx="15955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179" y="1925800"/>
                <a:ext cx="1595518" cy="64633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384312" y="3104071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Store</a:t>
            </a:r>
            <a:r>
              <a:rPr lang="en-US" dirty="0" smtClean="0">
                <a:latin typeface="Bradley Hand ITC" panose="03070402050302030203" pitchFamily="66" charset="0"/>
              </a:rPr>
              <a:t>!!! </a:t>
            </a:r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8667797" y="2640552"/>
            <a:ext cx="74988" cy="463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8514012" y="2205656"/>
            <a:ext cx="440840" cy="4350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89" name="Oval 288"/>
          <p:cNvSpPr/>
          <p:nvPr/>
        </p:nvSpPr>
        <p:spPr>
          <a:xfrm>
            <a:off x="5198999" y="42303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/>
        </p:nvSpPr>
        <p:spPr>
          <a:xfrm>
            <a:off x="6037141" y="42303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6875283" y="42303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>
            <a:off x="7713425" y="42303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/>
        </p:nvSpPr>
        <p:spPr>
          <a:xfrm>
            <a:off x="5465614" y="341719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6427523" y="341000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>
            <a:off x="7399100" y="340849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/>
        </p:nvSpPr>
        <p:spPr>
          <a:xfrm>
            <a:off x="5465614" y="259441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6427523" y="258905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>
            <a:off x="7399100" y="258656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6427523" y="176267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Arrow Connector 299"/>
          <p:cNvCxnSpPr>
            <a:stCxn id="289" idx="0"/>
            <a:endCxn id="293" idx="4"/>
          </p:cNvCxnSpPr>
          <p:nvPr/>
        </p:nvCxnSpPr>
        <p:spPr>
          <a:xfrm flipV="1">
            <a:off x="5437124" y="3893443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89" idx="0"/>
            <a:endCxn id="294" idx="4"/>
          </p:cNvCxnSpPr>
          <p:nvPr/>
        </p:nvCxnSpPr>
        <p:spPr>
          <a:xfrm flipV="1">
            <a:off x="5437124" y="3886254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89" idx="0"/>
            <a:endCxn id="295" idx="4"/>
          </p:cNvCxnSpPr>
          <p:nvPr/>
        </p:nvCxnSpPr>
        <p:spPr>
          <a:xfrm flipV="1">
            <a:off x="5437124" y="3884749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90" idx="0"/>
            <a:endCxn id="293" idx="4"/>
          </p:cNvCxnSpPr>
          <p:nvPr/>
        </p:nvCxnSpPr>
        <p:spPr>
          <a:xfrm flipH="1" flipV="1">
            <a:off x="5703739" y="3893443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>
            <a:stCxn id="290" idx="0"/>
            <a:endCxn id="294" idx="4"/>
          </p:cNvCxnSpPr>
          <p:nvPr/>
        </p:nvCxnSpPr>
        <p:spPr>
          <a:xfrm flipV="1">
            <a:off x="6275266" y="3886254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290" idx="0"/>
            <a:endCxn id="295" idx="4"/>
          </p:cNvCxnSpPr>
          <p:nvPr/>
        </p:nvCxnSpPr>
        <p:spPr>
          <a:xfrm flipV="1">
            <a:off x="6275266" y="3884749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91" idx="0"/>
            <a:endCxn id="293" idx="4"/>
          </p:cNvCxnSpPr>
          <p:nvPr/>
        </p:nvCxnSpPr>
        <p:spPr>
          <a:xfrm flipH="1" flipV="1">
            <a:off x="5703739" y="3893443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91" idx="0"/>
            <a:endCxn id="294" idx="4"/>
          </p:cNvCxnSpPr>
          <p:nvPr/>
        </p:nvCxnSpPr>
        <p:spPr>
          <a:xfrm flipH="1" flipV="1">
            <a:off x="6665648" y="3886254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91" idx="0"/>
            <a:endCxn id="295" idx="4"/>
          </p:cNvCxnSpPr>
          <p:nvPr/>
        </p:nvCxnSpPr>
        <p:spPr>
          <a:xfrm flipV="1">
            <a:off x="7113408" y="3884749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92" idx="0"/>
            <a:endCxn id="293" idx="4"/>
          </p:cNvCxnSpPr>
          <p:nvPr/>
        </p:nvCxnSpPr>
        <p:spPr>
          <a:xfrm flipH="1" flipV="1">
            <a:off x="5703739" y="3893443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92" idx="0"/>
            <a:endCxn id="294" idx="4"/>
          </p:cNvCxnSpPr>
          <p:nvPr/>
        </p:nvCxnSpPr>
        <p:spPr>
          <a:xfrm flipH="1" flipV="1">
            <a:off x="6665648" y="3886254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92" idx="0"/>
            <a:endCxn id="295" idx="4"/>
          </p:cNvCxnSpPr>
          <p:nvPr/>
        </p:nvCxnSpPr>
        <p:spPr>
          <a:xfrm flipH="1" flipV="1">
            <a:off x="7637225" y="3884749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93" idx="0"/>
            <a:endCxn id="296" idx="4"/>
          </p:cNvCxnSpPr>
          <p:nvPr/>
        </p:nvCxnSpPr>
        <p:spPr>
          <a:xfrm flipV="1">
            <a:off x="5703739" y="3070663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93" idx="0"/>
            <a:endCxn id="297" idx="4"/>
          </p:cNvCxnSpPr>
          <p:nvPr/>
        </p:nvCxnSpPr>
        <p:spPr>
          <a:xfrm flipV="1">
            <a:off x="5703739" y="3065304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293" idx="0"/>
            <a:endCxn id="298" idx="4"/>
          </p:cNvCxnSpPr>
          <p:nvPr/>
        </p:nvCxnSpPr>
        <p:spPr>
          <a:xfrm flipV="1">
            <a:off x="5703739" y="3062816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294" idx="0"/>
            <a:endCxn id="296" idx="4"/>
          </p:cNvCxnSpPr>
          <p:nvPr/>
        </p:nvCxnSpPr>
        <p:spPr>
          <a:xfrm flipH="1" flipV="1">
            <a:off x="5703739" y="3070663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94" idx="0"/>
            <a:endCxn id="297" idx="4"/>
          </p:cNvCxnSpPr>
          <p:nvPr/>
        </p:nvCxnSpPr>
        <p:spPr>
          <a:xfrm flipV="1">
            <a:off x="6665648" y="3065304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294" idx="0"/>
            <a:endCxn id="298" idx="4"/>
          </p:cNvCxnSpPr>
          <p:nvPr/>
        </p:nvCxnSpPr>
        <p:spPr>
          <a:xfrm flipV="1">
            <a:off x="6665648" y="3062816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295" idx="0"/>
            <a:endCxn id="296" idx="4"/>
          </p:cNvCxnSpPr>
          <p:nvPr/>
        </p:nvCxnSpPr>
        <p:spPr>
          <a:xfrm flipH="1" flipV="1">
            <a:off x="5703739" y="3070663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95" idx="0"/>
            <a:endCxn id="297" idx="4"/>
          </p:cNvCxnSpPr>
          <p:nvPr/>
        </p:nvCxnSpPr>
        <p:spPr>
          <a:xfrm flipH="1" flipV="1">
            <a:off x="6665648" y="3065304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295" idx="0"/>
            <a:endCxn id="298" idx="4"/>
          </p:cNvCxnSpPr>
          <p:nvPr/>
        </p:nvCxnSpPr>
        <p:spPr>
          <a:xfrm flipV="1">
            <a:off x="7637225" y="3062816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stCxn id="296" idx="0"/>
            <a:endCxn id="299" idx="4"/>
          </p:cNvCxnSpPr>
          <p:nvPr/>
        </p:nvCxnSpPr>
        <p:spPr>
          <a:xfrm flipV="1">
            <a:off x="5703739" y="2238929"/>
            <a:ext cx="961909" cy="3554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stCxn id="297" idx="0"/>
            <a:endCxn id="299" idx="4"/>
          </p:cNvCxnSpPr>
          <p:nvPr/>
        </p:nvCxnSpPr>
        <p:spPr>
          <a:xfrm flipV="1">
            <a:off x="6665648" y="2238929"/>
            <a:ext cx="0" cy="35012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>
            <a:stCxn id="298" idx="0"/>
            <a:endCxn id="299" idx="4"/>
          </p:cNvCxnSpPr>
          <p:nvPr/>
        </p:nvCxnSpPr>
        <p:spPr>
          <a:xfrm flipH="1" flipV="1">
            <a:off x="6665648" y="2238929"/>
            <a:ext cx="971577" cy="3476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5223404" y="1733989"/>
            <a:ext cx="2966271" cy="2947648"/>
            <a:chOff x="6891511" y="1445159"/>
            <a:chExt cx="2966271" cy="2947648"/>
          </a:xfrm>
        </p:grpSpPr>
        <p:sp>
          <p:nvSpPr>
            <p:cNvPr id="98" name="Freeform 97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Rectangle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105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Rectangle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Rectangle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Rectangle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273306" y="1794699"/>
                <a:ext cx="2377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306" y="1794699"/>
                <a:ext cx="23772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85501" y="2618099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01" y="2618099"/>
                <a:ext cx="2003640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703149" y="3407703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149" y="3407703"/>
                <a:ext cx="200364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164122" y="3750470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22" y="3750470"/>
                <a:ext cx="49128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247130" y="2969941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130" y="2969941"/>
                <a:ext cx="497251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316431" y="2102250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431" y="2102250"/>
                <a:ext cx="912237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23694" y="1627662"/>
                <a:ext cx="351817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 smtClean="0">
                    <a:latin typeface="Bradley Hand ITC" panose="03070402050302030203" pitchFamily="66" charset="0"/>
                  </a:rPr>
                  <a:t>Forward propagations</a:t>
                </a:r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  <a:p>
                <a:r>
                  <a:rPr lang="en-US" dirty="0" smtClean="0">
                    <a:latin typeface="Bradley Hand ITC" panose="03070402050302030203" pitchFamily="66" charset="0"/>
                  </a:rPr>
                  <a:t>Compute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627662"/>
                <a:ext cx="3518175" cy="1200329"/>
              </a:xfrm>
              <a:prstGeom prst="rect">
                <a:avLst/>
              </a:prstGeom>
              <a:blipFill rotWithShape="0">
                <a:blip r:embed="rId17"/>
                <a:stretch>
                  <a:fillRect l="-1560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322538" y="1647131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8518081" y="2588431"/>
                <a:ext cx="17443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081" y="2588431"/>
                <a:ext cx="1744376" cy="369332"/>
              </a:xfrm>
              <a:prstGeom prst="rect">
                <a:avLst/>
              </a:prstGeom>
              <a:blipFill rotWithShape="0"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8270564" y="1647132"/>
            <a:ext cx="3823507" cy="1415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8496812" y="1947066"/>
                <a:ext cx="15955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812" y="1947066"/>
                <a:ext cx="1595518" cy="64633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8507445" y="2258822"/>
                <a:ext cx="15955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445" y="2258822"/>
                <a:ext cx="1595518" cy="369332"/>
              </a:xfrm>
              <a:prstGeom prst="rect">
                <a:avLst/>
              </a:prstGeom>
              <a:blipFill rotWithShape="0"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/>
          <p:cNvSpPr/>
          <p:nvPr/>
        </p:nvSpPr>
        <p:spPr>
          <a:xfrm>
            <a:off x="8384312" y="3497478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Store</a:t>
            </a:r>
            <a:r>
              <a:rPr lang="en-US" dirty="0" smtClean="0">
                <a:latin typeface="Bradley Hand ITC" panose="03070402050302030203" pitchFamily="66" charset="0"/>
              </a:rPr>
              <a:t>!!! 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8667797" y="3033959"/>
            <a:ext cx="74988" cy="463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8514012" y="2599063"/>
            <a:ext cx="440840" cy="4350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94359"/>
            <a:ext cx="3528875" cy="2286000"/>
          </a:xfrm>
        </p:spPr>
        <p:txBody>
          <a:bodyPr/>
          <a:lstStyle/>
          <a:p>
            <a:r>
              <a:rPr lang="en-US" dirty="0" smtClean="0"/>
              <a:t>The Machine Learning Paradigm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098" name="Picture 2" descr="http://www.bookvar.rs/wp-content/uploads/2015/02/reading-robot-e13607226903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47" y="220339"/>
            <a:ext cx="8059336" cy="64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49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24" name="Oval 323"/>
          <p:cNvSpPr/>
          <p:nvPr/>
        </p:nvSpPr>
        <p:spPr>
          <a:xfrm>
            <a:off x="5203548" y="425085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/>
          <p:cNvSpPr/>
          <p:nvPr/>
        </p:nvSpPr>
        <p:spPr>
          <a:xfrm>
            <a:off x="6041690" y="425085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/>
        </p:nvSpPr>
        <p:spPr>
          <a:xfrm>
            <a:off x="6879832" y="425085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7717974" y="425085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/>
          <p:cNvSpPr/>
          <p:nvPr/>
        </p:nvSpPr>
        <p:spPr>
          <a:xfrm>
            <a:off x="5470163" y="343773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/>
        </p:nvSpPr>
        <p:spPr>
          <a:xfrm>
            <a:off x="6432072" y="343054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7403649" y="342904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5470163" y="261495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/>
        </p:nvSpPr>
        <p:spPr>
          <a:xfrm>
            <a:off x="6432072" y="260959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/>
          <p:cNvSpPr/>
          <p:nvPr/>
        </p:nvSpPr>
        <p:spPr>
          <a:xfrm>
            <a:off x="7403649" y="26071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/>
          <p:cNvSpPr/>
          <p:nvPr/>
        </p:nvSpPr>
        <p:spPr>
          <a:xfrm>
            <a:off x="6432072" y="178322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5" name="Straight Arrow Connector 334"/>
          <p:cNvCxnSpPr>
            <a:stCxn id="324" idx="0"/>
            <a:endCxn id="328" idx="4"/>
          </p:cNvCxnSpPr>
          <p:nvPr/>
        </p:nvCxnSpPr>
        <p:spPr>
          <a:xfrm flipV="1">
            <a:off x="5441673" y="3913985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>
            <a:stCxn id="324" idx="0"/>
            <a:endCxn id="329" idx="4"/>
          </p:cNvCxnSpPr>
          <p:nvPr/>
        </p:nvCxnSpPr>
        <p:spPr>
          <a:xfrm flipV="1">
            <a:off x="5441673" y="3906796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324" idx="0"/>
            <a:endCxn id="330" idx="4"/>
          </p:cNvCxnSpPr>
          <p:nvPr/>
        </p:nvCxnSpPr>
        <p:spPr>
          <a:xfrm flipV="1">
            <a:off x="5441673" y="3905291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>
            <a:stCxn id="325" idx="0"/>
            <a:endCxn id="328" idx="4"/>
          </p:cNvCxnSpPr>
          <p:nvPr/>
        </p:nvCxnSpPr>
        <p:spPr>
          <a:xfrm flipH="1" flipV="1">
            <a:off x="5708288" y="3913985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>
            <a:stCxn id="325" idx="0"/>
            <a:endCxn id="329" idx="4"/>
          </p:cNvCxnSpPr>
          <p:nvPr/>
        </p:nvCxnSpPr>
        <p:spPr>
          <a:xfrm flipV="1">
            <a:off x="6279815" y="3906796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0"/>
            <a:endCxn id="330" idx="4"/>
          </p:cNvCxnSpPr>
          <p:nvPr/>
        </p:nvCxnSpPr>
        <p:spPr>
          <a:xfrm flipV="1">
            <a:off x="6279815" y="3905291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26" idx="0"/>
            <a:endCxn id="328" idx="4"/>
          </p:cNvCxnSpPr>
          <p:nvPr/>
        </p:nvCxnSpPr>
        <p:spPr>
          <a:xfrm flipH="1" flipV="1">
            <a:off x="5708288" y="3913985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6" idx="0"/>
            <a:endCxn id="329" idx="4"/>
          </p:cNvCxnSpPr>
          <p:nvPr/>
        </p:nvCxnSpPr>
        <p:spPr>
          <a:xfrm flipH="1" flipV="1">
            <a:off x="6670197" y="3906796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26" idx="0"/>
            <a:endCxn id="330" idx="4"/>
          </p:cNvCxnSpPr>
          <p:nvPr/>
        </p:nvCxnSpPr>
        <p:spPr>
          <a:xfrm flipV="1">
            <a:off x="7117957" y="3905291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7" idx="0"/>
            <a:endCxn id="328" idx="4"/>
          </p:cNvCxnSpPr>
          <p:nvPr/>
        </p:nvCxnSpPr>
        <p:spPr>
          <a:xfrm flipH="1" flipV="1">
            <a:off x="5708288" y="3913985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27" idx="0"/>
            <a:endCxn id="329" idx="4"/>
          </p:cNvCxnSpPr>
          <p:nvPr/>
        </p:nvCxnSpPr>
        <p:spPr>
          <a:xfrm flipH="1" flipV="1">
            <a:off x="6670197" y="3906796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7" idx="0"/>
            <a:endCxn id="330" idx="4"/>
          </p:cNvCxnSpPr>
          <p:nvPr/>
        </p:nvCxnSpPr>
        <p:spPr>
          <a:xfrm flipH="1" flipV="1">
            <a:off x="7641774" y="3905291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28" idx="0"/>
            <a:endCxn id="331" idx="4"/>
          </p:cNvCxnSpPr>
          <p:nvPr/>
        </p:nvCxnSpPr>
        <p:spPr>
          <a:xfrm flipV="1">
            <a:off x="5708288" y="3091205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/>
          <p:cNvCxnSpPr>
            <a:stCxn id="328" idx="0"/>
            <a:endCxn id="332" idx="4"/>
          </p:cNvCxnSpPr>
          <p:nvPr/>
        </p:nvCxnSpPr>
        <p:spPr>
          <a:xfrm flipV="1">
            <a:off x="5708288" y="3085846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>
            <a:stCxn id="328" idx="0"/>
            <a:endCxn id="333" idx="4"/>
          </p:cNvCxnSpPr>
          <p:nvPr/>
        </p:nvCxnSpPr>
        <p:spPr>
          <a:xfrm flipV="1">
            <a:off x="5708288" y="3083358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>
            <a:stCxn id="329" idx="0"/>
            <a:endCxn id="331" idx="4"/>
          </p:cNvCxnSpPr>
          <p:nvPr/>
        </p:nvCxnSpPr>
        <p:spPr>
          <a:xfrm flipH="1" flipV="1">
            <a:off x="5708288" y="3091205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>
            <a:stCxn id="329" idx="0"/>
            <a:endCxn id="332" idx="4"/>
          </p:cNvCxnSpPr>
          <p:nvPr/>
        </p:nvCxnSpPr>
        <p:spPr>
          <a:xfrm flipV="1">
            <a:off x="6670197" y="3085846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>
            <a:stCxn id="329" idx="0"/>
            <a:endCxn id="333" idx="4"/>
          </p:cNvCxnSpPr>
          <p:nvPr/>
        </p:nvCxnSpPr>
        <p:spPr>
          <a:xfrm flipV="1">
            <a:off x="6670197" y="3083358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>
            <a:stCxn id="330" idx="0"/>
            <a:endCxn id="331" idx="4"/>
          </p:cNvCxnSpPr>
          <p:nvPr/>
        </p:nvCxnSpPr>
        <p:spPr>
          <a:xfrm flipH="1" flipV="1">
            <a:off x="5708288" y="3091205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>
            <a:stCxn id="330" idx="0"/>
            <a:endCxn id="332" idx="4"/>
          </p:cNvCxnSpPr>
          <p:nvPr/>
        </p:nvCxnSpPr>
        <p:spPr>
          <a:xfrm flipH="1" flipV="1">
            <a:off x="6670197" y="3085846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>
            <a:stCxn id="330" idx="0"/>
            <a:endCxn id="333" idx="4"/>
          </p:cNvCxnSpPr>
          <p:nvPr/>
        </p:nvCxnSpPr>
        <p:spPr>
          <a:xfrm flipV="1">
            <a:off x="7641774" y="3083358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>
            <a:stCxn id="331" idx="0"/>
            <a:endCxn id="334" idx="4"/>
          </p:cNvCxnSpPr>
          <p:nvPr/>
        </p:nvCxnSpPr>
        <p:spPr>
          <a:xfrm flipV="1">
            <a:off x="5708288" y="2259471"/>
            <a:ext cx="961909" cy="35548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>
            <a:stCxn id="332" idx="0"/>
            <a:endCxn id="334" idx="4"/>
          </p:cNvCxnSpPr>
          <p:nvPr/>
        </p:nvCxnSpPr>
        <p:spPr>
          <a:xfrm flipV="1">
            <a:off x="6670197" y="2259471"/>
            <a:ext cx="0" cy="35012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>
            <a:stCxn id="333" idx="0"/>
            <a:endCxn id="334" idx="4"/>
          </p:cNvCxnSpPr>
          <p:nvPr/>
        </p:nvCxnSpPr>
        <p:spPr>
          <a:xfrm flipH="1" flipV="1">
            <a:off x="6670197" y="2259471"/>
            <a:ext cx="971577" cy="34763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5216589" y="1721562"/>
            <a:ext cx="2966271" cy="2947648"/>
            <a:chOff x="6891511" y="1445159"/>
            <a:chExt cx="2966271" cy="2947648"/>
          </a:xfrm>
        </p:grpSpPr>
        <p:sp>
          <p:nvSpPr>
            <p:cNvPr id="429" name="Freeform 428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Freeform 429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Freeform 430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Freeform 431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Freeform 432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Freeform 433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Rectangle 434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Rectangle 4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6" name="Rectangle 435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6" name="Rectangle 4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Rectangle 436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7" name="Rectangle 4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8" name="Rectangle 437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8" name="Rectangle 4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9" name="Rectangle 438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9" name="Rectangle 4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0" name="Rectangle 439"/>
          <p:cNvSpPr/>
          <p:nvPr/>
        </p:nvSpPr>
        <p:spPr>
          <a:xfrm>
            <a:off x="223695" y="1624313"/>
            <a:ext cx="297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Backpropagation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2225" y="1830043"/>
                <a:ext cx="2377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225" y="1830043"/>
                <a:ext cx="23772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3640850" y="2633925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50" y="2633925"/>
                <a:ext cx="2003640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694981" y="3443047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81" y="3443047"/>
                <a:ext cx="200364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155954" y="3785814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954" y="3785814"/>
                <a:ext cx="49128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238962" y="3005285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962" y="3005285"/>
                <a:ext cx="497251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308263" y="2137594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263" y="2137594"/>
                <a:ext cx="912237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7992929" y="1647131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240661" y="2021133"/>
                <a:ext cx="4771145" cy="680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smtClean="0">
                    <a:latin typeface="Bradley Hand ITC" panose="03070402050302030203" pitchFamily="66" charset="0"/>
                    <a:sym typeface="Wingdings" panose="05000000000000000000" pitchFamily="2" charset="2"/>
                  </a:rPr>
                  <a:t> Direct computation</a:t>
                </a:r>
                <a:endParaRPr lang="en-US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61" y="2021133"/>
                <a:ext cx="4771145" cy="68089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171739" y="2691010"/>
                <a:ext cx="600677" cy="665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39" y="2691010"/>
                <a:ext cx="600677" cy="6657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Picture 2" descr="http://static.comicvine.com/uploads/original/11/110697/3625199-0745809454-600px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2" y="2607108"/>
            <a:ext cx="977542" cy="97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869479" y="1950474"/>
                <a:ext cx="42600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479" y="1950474"/>
                <a:ext cx="4260012" cy="369332"/>
              </a:xfrm>
              <a:prstGeom prst="rect">
                <a:avLst/>
              </a:prstGeom>
              <a:blipFill rotWithShape="0">
                <a:blip r:embed="rId2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7940955" y="1647132"/>
            <a:ext cx="4044568" cy="1519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940955" y="2329304"/>
                <a:ext cx="2677901" cy="666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955" y="2329304"/>
                <a:ext cx="2677901" cy="66665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0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59" name="Oval 358"/>
          <p:cNvSpPr/>
          <p:nvPr/>
        </p:nvSpPr>
        <p:spPr>
          <a:xfrm>
            <a:off x="4759628" y="425127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5597770" y="425127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6435912" y="425127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7274054" y="425127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5026243" y="343815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5988152" y="343096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6959729" y="342946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5026243" y="261537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5988152" y="261001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6959729" y="260752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5988152" y="178364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0" name="Straight Arrow Connector 369"/>
          <p:cNvCxnSpPr>
            <a:stCxn id="359" idx="0"/>
            <a:endCxn id="363" idx="4"/>
          </p:cNvCxnSpPr>
          <p:nvPr/>
        </p:nvCxnSpPr>
        <p:spPr>
          <a:xfrm flipV="1">
            <a:off x="4997753" y="3914405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/>
          <p:cNvCxnSpPr>
            <a:stCxn id="359" idx="0"/>
            <a:endCxn id="364" idx="4"/>
          </p:cNvCxnSpPr>
          <p:nvPr/>
        </p:nvCxnSpPr>
        <p:spPr>
          <a:xfrm flipV="1">
            <a:off x="4997753" y="3907216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/>
          <p:cNvCxnSpPr>
            <a:stCxn id="359" idx="0"/>
            <a:endCxn id="365" idx="4"/>
          </p:cNvCxnSpPr>
          <p:nvPr/>
        </p:nvCxnSpPr>
        <p:spPr>
          <a:xfrm flipV="1">
            <a:off x="4997753" y="3905711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stCxn id="360" idx="0"/>
            <a:endCxn id="363" idx="4"/>
          </p:cNvCxnSpPr>
          <p:nvPr/>
        </p:nvCxnSpPr>
        <p:spPr>
          <a:xfrm flipH="1" flipV="1">
            <a:off x="5264368" y="3914405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>
            <a:stCxn id="360" idx="0"/>
            <a:endCxn id="364" idx="4"/>
          </p:cNvCxnSpPr>
          <p:nvPr/>
        </p:nvCxnSpPr>
        <p:spPr>
          <a:xfrm flipV="1">
            <a:off x="5835895" y="3907216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stCxn id="360" idx="0"/>
            <a:endCxn id="365" idx="4"/>
          </p:cNvCxnSpPr>
          <p:nvPr/>
        </p:nvCxnSpPr>
        <p:spPr>
          <a:xfrm flipV="1">
            <a:off x="5835895" y="3905711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/>
          <p:cNvCxnSpPr>
            <a:stCxn id="361" idx="0"/>
            <a:endCxn id="363" idx="4"/>
          </p:cNvCxnSpPr>
          <p:nvPr/>
        </p:nvCxnSpPr>
        <p:spPr>
          <a:xfrm flipH="1" flipV="1">
            <a:off x="5264368" y="3914405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>
            <a:stCxn id="361" idx="0"/>
            <a:endCxn id="364" idx="4"/>
          </p:cNvCxnSpPr>
          <p:nvPr/>
        </p:nvCxnSpPr>
        <p:spPr>
          <a:xfrm flipH="1" flipV="1">
            <a:off x="6226277" y="3907216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/>
          <p:cNvCxnSpPr>
            <a:stCxn id="361" idx="0"/>
            <a:endCxn id="365" idx="4"/>
          </p:cNvCxnSpPr>
          <p:nvPr/>
        </p:nvCxnSpPr>
        <p:spPr>
          <a:xfrm flipV="1">
            <a:off x="6674037" y="3905711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stCxn id="362" idx="0"/>
            <a:endCxn id="363" idx="4"/>
          </p:cNvCxnSpPr>
          <p:nvPr/>
        </p:nvCxnSpPr>
        <p:spPr>
          <a:xfrm flipH="1" flipV="1">
            <a:off x="5264368" y="3914405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stCxn id="362" idx="0"/>
            <a:endCxn id="364" idx="4"/>
          </p:cNvCxnSpPr>
          <p:nvPr/>
        </p:nvCxnSpPr>
        <p:spPr>
          <a:xfrm flipH="1" flipV="1">
            <a:off x="6226277" y="3907216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stCxn id="362" idx="0"/>
            <a:endCxn id="365" idx="4"/>
          </p:cNvCxnSpPr>
          <p:nvPr/>
        </p:nvCxnSpPr>
        <p:spPr>
          <a:xfrm flipH="1" flipV="1">
            <a:off x="7197854" y="3905711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>
            <a:stCxn id="363" idx="0"/>
            <a:endCxn id="366" idx="4"/>
          </p:cNvCxnSpPr>
          <p:nvPr/>
        </p:nvCxnSpPr>
        <p:spPr>
          <a:xfrm flipV="1">
            <a:off x="5264368" y="3091625"/>
            <a:ext cx="0" cy="34653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/>
          <p:cNvCxnSpPr>
            <a:stCxn id="363" idx="0"/>
            <a:endCxn id="367" idx="4"/>
          </p:cNvCxnSpPr>
          <p:nvPr/>
        </p:nvCxnSpPr>
        <p:spPr>
          <a:xfrm flipV="1">
            <a:off x="5264368" y="3086266"/>
            <a:ext cx="961909" cy="35188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/>
          <p:cNvCxnSpPr>
            <a:stCxn id="363" idx="0"/>
            <a:endCxn id="368" idx="4"/>
          </p:cNvCxnSpPr>
          <p:nvPr/>
        </p:nvCxnSpPr>
        <p:spPr>
          <a:xfrm flipV="1">
            <a:off x="5264368" y="3083778"/>
            <a:ext cx="1933486" cy="3543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/>
          <p:cNvCxnSpPr>
            <a:stCxn id="364" idx="0"/>
            <a:endCxn id="366" idx="4"/>
          </p:cNvCxnSpPr>
          <p:nvPr/>
        </p:nvCxnSpPr>
        <p:spPr>
          <a:xfrm flipH="1" flipV="1">
            <a:off x="5264368" y="3091625"/>
            <a:ext cx="961909" cy="33934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/>
          <p:cNvCxnSpPr>
            <a:stCxn id="364" idx="0"/>
            <a:endCxn id="367" idx="4"/>
          </p:cNvCxnSpPr>
          <p:nvPr/>
        </p:nvCxnSpPr>
        <p:spPr>
          <a:xfrm flipV="1">
            <a:off x="6226277" y="3086266"/>
            <a:ext cx="0" cy="3447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/>
          <p:cNvCxnSpPr>
            <a:stCxn id="364" idx="0"/>
            <a:endCxn id="368" idx="4"/>
          </p:cNvCxnSpPr>
          <p:nvPr/>
        </p:nvCxnSpPr>
        <p:spPr>
          <a:xfrm flipV="1">
            <a:off x="6226277" y="3083778"/>
            <a:ext cx="971577" cy="347188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Arrow Connector 387"/>
          <p:cNvCxnSpPr>
            <a:stCxn id="365" idx="0"/>
            <a:endCxn id="366" idx="4"/>
          </p:cNvCxnSpPr>
          <p:nvPr/>
        </p:nvCxnSpPr>
        <p:spPr>
          <a:xfrm flipH="1" flipV="1">
            <a:off x="5264368" y="3091625"/>
            <a:ext cx="1933486" cy="33783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388"/>
          <p:cNvCxnSpPr>
            <a:stCxn id="365" idx="0"/>
            <a:endCxn id="367" idx="4"/>
          </p:cNvCxnSpPr>
          <p:nvPr/>
        </p:nvCxnSpPr>
        <p:spPr>
          <a:xfrm flipH="1" flipV="1">
            <a:off x="6226277" y="3086266"/>
            <a:ext cx="971577" cy="34319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Arrow Connector 389"/>
          <p:cNvCxnSpPr>
            <a:stCxn id="365" idx="0"/>
            <a:endCxn id="368" idx="4"/>
          </p:cNvCxnSpPr>
          <p:nvPr/>
        </p:nvCxnSpPr>
        <p:spPr>
          <a:xfrm flipV="1">
            <a:off x="7197854" y="3083778"/>
            <a:ext cx="0" cy="34568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Arrow Connector 390"/>
          <p:cNvCxnSpPr>
            <a:stCxn id="366" idx="0"/>
            <a:endCxn id="369" idx="4"/>
          </p:cNvCxnSpPr>
          <p:nvPr/>
        </p:nvCxnSpPr>
        <p:spPr>
          <a:xfrm flipV="1">
            <a:off x="5264368" y="2259891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Arrow Connector 391"/>
          <p:cNvCxnSpPr>
            <a:stCxn id="367" idx="0"/>
            <a:endCxn id="369" idx="4"/>
          </p:cNvCxnSpPr>
          <p:nvPr/>
        </p:nvCxnSpPr>
        <p:spPr>
          <a:xfrm flipV="1">
            <a:off x="6226277" y="2259891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/>
          <p:cNvCxnSpPr>
            <a:stCxn id="368" idx="0"/>
            <a:endCxn id="369" idx="4"/>
          </p:cNvCxnSpPr>
          <p:nvPr/>
        </p:nvCxnSpPr>
        <p:spPr>
          <a:xfrm flipH="1" flipV="1">
            <a:off x="6226277" y="2259891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4773355" y="1738470"/>
            <a:ext cx="2966271" cy="2947648"/>
            <a:chOff x="6891511" y="1445159"/>
            <a:chExt cx="2966271" cy="2947648"/>
          </a:xfrm>
        </p:grpSpPr>
        <p:sp>
          <p:nvSpPr>
            <p:cNvPr id="133" name="Freeform 132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140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Rectangle 1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142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Rectangle 1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Rectangle 68"/>
          <p:cNvSpPr/>
          <p:nvPr/>
        </p:nvSpPr>
        <p:spPr>
          <a:xfrm>
            <a:off x="3667027" y="5236024"/>
            <a:ext cx="3827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Stored during forward computations</a:t>
            </a:r>
            <a:endParaRPr lang="en-US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847099" y="1815203"/>
                <a:ext cx="2806445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099" y="1815203"/>
                <a:ext cx="2806445" cy="381515"/>
              </a:xfrm>
              <a:prstGeom prst="rect">
                <a:avLst/>
              </a:prstGeom>
              <a:blipFill rotWithShape="0"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241910" y="2638603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10" y="2638603"/>
                <a:ext cx="2003640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259558" y="3428207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558" y="3428207"/>
                <a:ext cx="200364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20531" y="3770974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531" y="3770974"/>
                <a:ext cx="49128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803539" y="2990445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539" y="2990445"/>
                <a:ext cx="497251" cy="400110"/>
              </a:xfrm>
              <a:prstGeom prst="rect">
                <a:avLst/>
              </a:prstGeom>
              <a:blipFill rotWithShape="0"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4872840" y="2122754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840" y="2122754"/>
                <a:ext cx="91223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214268" y="2692292"/>
                <a:ext cx="1809662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68" y="2692292"/>
                <a:ext cx="1809662" cy="66434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40662" y="2022415"/>
                <a:ext cx="1816203" cy="665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62" y="2022415"/>
                <a:ext cx="1816203" cy="6657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/>
          <p:cNvSpPr/>
          <p:nvPr/>
        </p:nvSpPr>
        <p:spPr>
          <a:xfrm>
            <a:off x="223695" y="1624313"/>
            <a:ext cx="297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Backpropagation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872937" y="1307390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981222" y="1611841"/>
                <a:ext cx="2746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222" y="1611841"/>
                <a:ext cx="2746649" cy="369332"/>
              </a:xfrm>
              <a:prstGeom prst="rect">
                <a:avLst/>
              </a:prstGeom>
              <a:blipFill rotWithShape="0">
                <a:blip r:embed="rId1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7820963" y="1307390"/>
            <a:ext cx="3961522" cy="4650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8114907" y="4446549"/>
                <a:ext cx="2482616" cy="664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07" y="4446549"/>
                <a:ext cx="2482616" cy="664349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8562896" y="1900160"/>
                <a:ext cx="1003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896" y="1900160"/>
                <a:ext cx="1003030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179185" y="2458358"/>
                <a:ext cx="3044100" cy="665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185" y="2458358"/>
                <a:ext cx="3044100" cy="66576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8005342" y="5085595"/>
                <a:ext cx="3415788" cy="665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42" y="5085595"/>
                <a:ext cx="3415788" cy="665247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8526762" y="2143911"/>
                <a:ext cx="16164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762" y="2143911"/>
                <a:ext cx="1616479" cy="369332"/>
              </a:xfrm>
              <a:prstGeom prst="rect">
                <a:avLst/>
              </a:prstGeom>
              <a:blipFill rotWithShape="0">
                <a:blip r:embed="rId2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8200451" y="3367002"/>
                <a:ext cx="3720794" cy="941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b="0" dirty="0" smtClean="0"/>
              </a:p>
              <a:p>
                <a:r>
                  <a:rPr lang="el-GR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451" y="3367002"/>
                <a:ext cx="3720794" cy="941348"/>
              </a:xfrm>
              <a:prstGeom prst="rect">
                <a:avLst/>
              </a:prstGeom>
              <a:blipFill rotWithShape="0">
                <a:blip r:embed="rId25"/>
                <a:stretch>
                  <a:fillRect b="-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9347772" y="3907170"/>
            <a:ext cx="443581" cy="45649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0065780" y="3889885"/>
            <a:ext cx="443581" cy="45649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2"/>
          </p:cNvCxnSpPr>
          <p:nvPr/>
        </p:nvCxnSpPr>
        <p:spPr>
          <a:xfrm flipV="1">
            <a:off x="5861698" y="4135418"/>
            <a:ext cx="3486074" cy="12523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5" idx="3"/>
          </p:cNvCxnSpPr>
          <p:nvPr/>
        </p:nvCxnSpPr>
        <p:spPr>
          <a:xfrm flipV="1">
            <a:off x="5843886" y="4279528"/>
            <a:ext cx="4286855" cy="11082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8200747" y="3044137"/>
                <a:ext cx="260042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47" y="3044137"/>
                <a:ext cx="2600429" cy="369332"/>
              </a:xfrm>
              <a:prstGeom prst="rect">
                <a:avLst/>
              </a:prstGeom>
              <a:blipFill rotWithShape="0">
                <a:blip r:embed="rId26"/>
                <a:stretch>
                  <a:fillRect r="-23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33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9" grpId="0" animBg="1"/>
      <p:bldP spid="9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94" name="Oval 393"/>
          <p:cNvSpPr/>
          <p:nvPr/>
        </p:nvSpPr>
        <p:spPr>
          <a:xfrm>
            <a:off x="4745411" y="428813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5583553" y="428813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6421695" y="428813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7259837" y="428813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5012026" y="347501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5973935" y="346783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>
            <a:off x="6945512" y="346632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5012026" y="265223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5973935" y="264688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6945512" y="264439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5973935" y="182050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5" name="Straight Arrow Connector 404"/>
          <p:cNvCxnSpPr>
            <a:stCxn id="394" idx="0"/>
            <a:endCxn id="398" idx="4"/>
          </p:cNvCxnSpPr>
          <p:nvPr/>
        </p:nvCxnSpPr>
        <p:spPr>
          <a:xfrm flipV="1">
            <a:off x="4983536" y="3951269"/>
            <a:ext cx="266615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>
            <a:stCxn id="394" idx="0"/>
            <a:endCxn id="399" idx="4"/>
          </p:cNvCxnSpPr>
          <p:nvPr/>
        </p:nvCxnSpPr>
        <p:spPr>
          <a:xfrm flipV="1">
            <a:off x="4983536" y="3944080"/>
            <a:ext cx="1228524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>
            <a:stCxn id="394" idx="0"/>
            <a:endCxn id="400" idx="4"/>
          </p:cNvCxnSpPr>
          <p:nvPr/>
        </p:nvCxnSpPr>
        <p:spPr>
          <a:xfrm flipV="1">
            <a:off x="4983536" y="3942575"/>
            <a:ext cx="2200101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>
            <a:stCxn id="395" idx="0"/>
            <a:endCxn id="398" idx="4"/>
          </p:cNvCxnSpPr>
          <p:nvPr/>
        </p:nvCxnSpPr>
        <p:spPr>
          <a:xfrm flipH="1" flipV="1">
            <a:off x="5250151" y="3951269"/>
            <a:ext cx="571527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/>
          <p:cNvCxnSpPr>
            <a:stCxn id="395" idx="0"/>
            <a:endCxn id="399" idx="4"/>
          </p:cNvCxnSpPr>
          <p:nvPr/>
        </p:nvCxnSpPr>
        <p:spPr>
          <a:xfrm flipV="1">
            <a:off x="5821678" y="3944080"/>
            <a:ext cx="390382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/>
          <p:cNvCxnSpPr>
            <a:stCxn id="395" idx="0"/>
            <a:endCxn id="400" idx="4"/>
          </p:cNvCxnSpPr>
          <p:nvPr/>
        </p:nvCxnSpPr>
        <p:spPr>
          <a:xfrm flipV="1">
            <a:off x="5821678" y="3942575"/>
            <a:ext cx="1361959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/>
          <p:cNvCxnSpPr>
            <a:stCxn id="396" idx="0"/>
            <a:endCxn id="398" idx="4"/>
          </p:cNvCxnSpPr>
          <p:nvPr/>
        </p:nvCxnSpPr>
        <p:spPr>
          <a:xfrm flipH="1" flipV="1">
            <a:off x="5250151" y="3951269"/>
            <a:ext cx="1409669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/>
          <p:cNvCxnSpPr>
            <a:stCxn id="396" idx="0"/>
            <a:endCxn id="399" idx="4"/>
          </p:cNvCxnSpPr>
          <p:nvPr/>
        </p:nvCxnSpPr>
        <p:spPr>
          <a:xfrm flipH="1" flipV="1">
            <a:off x="6212060" y="3944080"/>
            <a:ext cx="447760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/>
          <p:cNvCxnSpPr>
            <a:stCxn id="396" idx="0"/>
            <a:endCxn id="400" idx="4"/>
          </p:cNvCxnSpPr>
          <p:nvPr/>
        </p:nvCxnSpPr>
        <p:spPr>
          <a:xfrm flipV="1">
            <a:off x="6659820" y="3942575"/>
            <a:ext cx="523817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/>
          <p:cNvCxnSpPr>
            <a:stCxn id="397" idx="0"/>
            <a:endCxn id="398" idx="4"/>
          </p:cNvCxnSpPr>
          <p:nvPr/>
        </p:nvCxnSpPr>
        <p:spPr>
          <a:xfrm flipH="1" flipV="1">
            <a:off x="5250151" y="3951269"/>
            <a:ext cx="2247811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/>
          <p:cNvCxnSpPr>
            <a:stCxn id="397" idx="0"/>
            <a:endCxn id="399" idx="4"/>
          </p:cNvCxnSpPr>
          <p:nvPr/>
        </p:nvCxnSpPr>
        <p:spPr>
          <a:xfrm flipH="1" flipV="1">
            <a:off x="6212060" y="3944080"/>
            <a:ext cx="1285902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>
            <a:stCxn id="397" idx="0"/>
            <a:endCxn id="400" idx="4"/>
          </p:cNvCxnSpPr>
          <p:nvPr/>
        </p:nvCxnSpPr>
        <p:spPr>
          <a:xfrm flipH="1" flipV="1">
            <a:off x="7183637" y="3942575"/>
            <a:ext cx="314325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/>
          <p:cNvCxnSpPr>
            <a:stCxn id="398" idx="0"/>
            <a:endCxn id="401" idx="4"/>
          </p:cNvCxnSpPr>
          <p:nvPr/>
        </p:nvCxnSpPr>
        <p:spPr>
          <a:xfrm flipV="1">
            <a:off x="5250151" y="3128489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/>
          <p:cNvCxnSpPr>
            <a:stCxn id="398" idx="0"/>
            <a:endCxn id="402" idx="4"/>
          </p:cNvCxnSpPr>
          <p:nvPr/>
        </p:nvCxnSpPr>
        <p:spPr>
          <a:xfrm flipV="1">
            <a:off x="5250151" y="3123130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/>
          <p:cNvCxnSpPr>
            <a:stCxn id="398" idx="0"/>
            <a:endCxn id="403" idx="4"/>
          </p:cNvCxnSpPr>
          <p:nvPr/>
        </p:nvCxnSpPr>
        <p:spPr>
          <a:xfrm flipV="1">
            <a:off x="5250151" y="3120642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Arrow Connector 419"/>
          <p:cNvCxnSpPr>
            <a:stCxn id="399" idx="0"/>
            <a:endCxn id="401" idx="4"/>
          </p:cNvCxnSpPr>
          <p:nvPr/>
        </p:nvCxnSpPr>
        <p:spPr>
          <a:xfrm flipH="1" flipV="1">
            <a:off x="5250151" y="3128489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/>
          <p:cNvCxnSpPr>
            <a:stCxn id="399" idx="0"/>
            <a:endCxn id="402" idx="4"/>
          </p:cNvCxnSpPr>
          <p:nvPr/>
        </p:nvCxnSpPr>
        <p:spPr>
          <a:xfrm flipV="1">
            <a:off x="6212060" y="3123130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/>
          <p:cNvCxnSpPr>
            <a:stCxn id="399" idx="0"/>
            <a:endCxn id="403" idx="4"/>
          </p:cNvCxnSpPr>
          <p:nvPr/>
        </p:nvCxnSpPr>
        <p:spPr>
          <a:xfrm flipV="1">
            <a:off x="6212060" y="3120642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Arrow Connector 422"/>
          <p:cNvCxnSpPr>
            <a:stCxn id="400" idx="0"/>
            <a:endCxn id="401" idx="4"/>
          </p:cNvCxnSpPr>
          <p:nvPr/>
        </p:nvCxnSpPr>
        <p:spPr>
          <a:xfrm flipH="1" flipV="1">
            <a:off x="5250151" y="3128489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/>
          <p:cNvCxnSpPr>
            <a:stCxn id="400" idx="0"/>
            <a:endCxn id="402" idx="4"/>
          </p:cNvCxnSpPr>
          <p:nvPr/>
        </p:nvCxnSpPr>
        <p:spPr>
          <a:xfrm flipH="1" flipV="1">
            <a:off x="6212060" y="3123130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>
            <a:stCxn id="400" idx="0"/>
            <a:endCxn id="403" idx="4"/>
          </p:cNvCxnSpPr>
          <p:nvPr/>
        </p:nvCxnSpPr>
        <p:spPr>
          <a:xfrm flipV="1">
            <a:off x="7183637" y="3120642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>
            <a:stCxn id="401" idx="0"/>
            <a:endCxn id="404" idx="4"/>
          </p:cNvCxnSpPr>
          <p:nvPr/>
        </p:nvCxnSpPr>
        <p:spPr>
          <a:xfrm flipV="1">
            <a:off x="5250151" y="2296755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>
            <a:stCxn id="402" idx="0"/>
            <a:endCxn id="404" idx="4"/>
          </p:cNvCxnSpPr>
          <p:nvPr/>
        </p:nvCxnSpPr>
        <p:spPr>
          <a:xfrm flipV="1">
            <a:off x="6212060" y="2296755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>
            <a:stCxn id="403" idx="0"/>
            <a:endCxn id="404" idx="4"/>
          </p:cNvCxnSpPr>
          <p:nvPr/>
        </p:nvCxnSpPr>
        <p:spPr>
          <a:xfrm flipH="1" flipV="1">
            <a:off x="6212060" y="2296755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4769816" y="1780740"/>
            <a:ext cx="2966271" cy="2947648"/>
            <a:chOff x="6891511" y="1445159"/>
            <a:chExt cx="2966271" cy="2947648"/>
          </a:xfrm>
        </p:grpSpPr>
        <p:sp>
          <p:nvSpPr>
            <p:cNvPr id="145" name="Freeform 144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tangle 154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Rectangle 1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140902" y="1852525"/>
                <a:ext cx="2377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902" y="1852525"/>
                <a:ext cx="23772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34115" y="2675925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115" y="2675925"/>
                <a:ext cx="2003640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3251763" y="3465529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763" y="3465529"/>
                <a:ext cx="200364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712736" y="3808296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736" y="3808296"/>
                <a:ext cx="49128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4795744" y="3027767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44" y="3027767"/>
                <a:ext cx="497251" cy="400110"/>
              </a:xfrm>
              <a:prstGeom prst="rect">
                <a:avLst/>
              </a:prstGeom>
              <a:blipFill rotWithShape="0"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865045" y="2160076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45" y="2160076"/>
                <a:ext cx="91223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/>
          <p:cNvSpPr/>
          <p:nvPr/>
        </p:nvSpPr>
        <p:spPr>
          <a:xfrm>
            <a:off x="223695" y="1624313"/>
            <a:ext cx="297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Backpropagation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14268" y="2692292"/>
                <a:ext cx="1793696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68" y="2692292"/>
                <a:ext cx="1793696" cy="66434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240662" y="2022415"/>
                <a:ext cx="181088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62" y="2022415"/>
                <a:ext cx="1810880" cy="66434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7872937" y="1307390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7981222" y="1611841"/>
                <a:ext cx="2688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222" y="1611841"/>
                <a:ext cx="2688941" cy="369332"/>
              </a:xfrm>
              <a:prstGeom prst="rect">
                <a:avLst/>
              </a:prstGeom>
              <a:blipFill rotWithShape="0">
                <a:blip r:embed="rId1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/>
          <p:cNvSpPr/>
          <p:nvPr/>
        </p:nvSpPr>
        <p:spPr>
          <a:xfrm>
            <a:off x="7820963" y="1307390"/>
            <a:ext cx="3508945" cy="4115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015970" y="3942575"/>
                <a:ext cx="3420994" cy="665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970" y="3942575"/>
                <a:ext cx="3420994" cy="66524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8553475" y="1868422"/>
                <a:ext cx="15536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475" y="1868422"/>
                <a:ext cx="1553631" cy="369332"/>
              </a:xfrm>
              <a:prstGeom prst="rect">
                <a:avLst/>
              </a:prstGeom>
              <a:blipFill rotWithShape="0"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8562896" y="2123452"/>
                <a:ext cx="1003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896" y="2123452"/>
                <a:ext cx="1003030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7909740" y="2669988"/>
                <a:ext cx="3911301" cy="664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740" y="2669988"/>
                <a:ext cx="3911301" cy="66434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7994709" y="4585848"/>
                <a:ext cx="3415788" cy="665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09" y="4585848"/>
                <a:ext cx="3415788" cy="66524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526762" y="2388469"/>
                <a:ext cx="16164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762" y="2388469"/>
                <a:ext cx="1616479" cy="369332"/>
              </a:xfrm>
              <a:prstGeom prst="rect">
                <a:avLst/>
              </a:prstGeom>
              <a:blipFill rotWithShape="0"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7666776" y="3238161"/>
                <a:ext cx="3720794" cy="664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76" y="3238161"/>
                <a:ext cx="3720794" cy="664349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/>
          <p:cNvSpPr/>
          <p:nvPr/>
        </p:nvSpPr>
        <p:spPr>
          <a:xfrm>
            <a:off x="3926149" y="5200459"/>
            <a:ext cx="4888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Computed from the exact previous backpropagation step (</a:t>
            </a:r>
            <a:r>
              <a:rPr lang="en-US" u="sng" dirty="0" smtClean="0">
                <a:latin typeface="Bradley Hand ITC" panose="03070402050302030203" pitchFamily="66" charset="0"/>
              </a:rPr>
              <a:t>Remember, recursive rule</a:t>
            </a:r>
            <a:r>
              <a:rPr lang="en-US" dirty="0" smtClean="0">
                <a:latin typeface="Bradley Hand ITC" panose="03070402050302030203" pitchFamily="66" charset="0"/>
              </a:rPr>
              <a:t>)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9089676" y="3982245"/>
            <a:ext cx="577735" cy="67684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>
            <a:endCxn id="84" idx="3"/>
          </p:cNvCxnSpPr>
          <p:nvPr/>
        </p:nvCxnSpPr>
        <p:spPr>
          <a:xfrm flipV="1">
            <a:off x="7208034" y="4559966"/>
            <a:ext cx="1966249" cy="103379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0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5189160" y="426161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27302" y="426161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865444" y="426161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703586" y="426161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55775" y="344849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417684" y="344130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389261" y="343980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455775" y="262571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417684" y="262035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389261" y="261786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417684" y="179398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stCxn id="26" idx="0"/>
            <a:endCxn id="30" idx="4"/>
          </p:cNvCxnSpPr>
          <p:nvPr/>
        </p:nvCxnSpPr>
        <p:spPr>
          <a:xfrm flipV="1">
            <a:off x="5427285" y="3924746"/>
            <a:ext cx="266615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6" idx="0"/>
            <a:endCxn id="31" idx="4"/>
          </p:cNvCxnSpPr>
          <p:nvPr/>
        </p:nvCxnSpPr>
        <p:spPr>
          <a:xfrm flipV="1">
            <a:off x="5427285" y="3917557"/>
            <a:ext cx="1228524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6" idx="0"/>
            <a:endCxn id="32" idx="4"/>
          </p:cNvCxnSpPr>
          <p:nvPr/>
        </p:nvCxnSpPr>
        <p:spPr>
          <a:xfrm flipV="1">
            <a:off x="5427285" y="3916052"/>
            <a:ext cx="2200101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7" idx="0"/>
            <a:endCxn id="30" idx="4"/>
          </p:cNvCxnSpPr>
          <p:nvPr/>
        </p:nvCxnSpPr>
        <p:spPr>
          <a:xfrm flipH="1" flipV="1">
            <a:off x="5693900" y="3924746"/>
            <a:ext cx="571527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7" idx="0"/>
            <a:endCxn id="31" idx="4"/>
          </p:cNvCxnSpPr>
          <p:nvPr/>
        </p:nvCxnSpPr>
        <p:spPr>
          <a:xfrm flipV="1">
            <a:off x="6265427" y="3917557"/>
            <a:ext cx="390382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7" idx="0"/>
            <a:endCxn id="32" idx="4"/>
          </p:cNvCxnSpPr>
          <p:nvPr/>
        </p:nvCxnSpPr>
        <p:spPr>
          <a:xfrm flipV="1">
            <a:off x="6265427" y="3916052"/>
            <a:ext cx="1361959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8" idx="0"/>
            <a:endCxn id="30" idx="4"/>
          </p:cNvCxnSpPr>
          <p:nvPr/>
        </p:nvCxnSpPr>
        <p:spPr>
          <a:xfrm flipH="1" flipV="1">
            <a:off x="5693900" y="3924746"/>
            <a:ext cx="1409669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8" idx="0"/>
            <a:endCxn id="31" idx="4"/>
          </p:cNvCxnSpPr>
          <p:nvPr/>
        </p:nvCxnSpPr>
        <p:spPr>
          <a:xfrm flipH="1" flipV="1">
            <a:off x="6655809" y="3917557"/>
            <a:ext cx="447760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8" idx="0"/>
            <a:endCxn id="32" idx="4"/>
          </p:cNvCxnSpPr>
          <p:nvPr/>
        </p:nvCxnSpPr>
        <p:spPr>
          <a:xfrm flipV="1">
            <a:off x="7103569" y="3916052"/>
            <a:ext cx="523817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9" idx="0"/>
            <a:endCxn id="30" idx="4"/>
          </p:cNvCxnSpPr>
          <p:nvPr/>
        </p:nvCxnSpPr>
        <p:spPr>
          <a:xfrm flipH="1" flipV="1">
            <a:off x="5693900" y="3924746"/>
            <a:ext cx="2247811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9" idx="0"/>
            <a:endCxn id="31" idx="4"/>
          </p:cNvCxnSpPr>
          <p:nvPr/>
        </p:nvCxnSpPr>
        <p:spPr>
          <a:xfrm flipH="1" flipV="1">
            <a:off x="6655809" y="3917557"/>
            <a:ext cx="1285902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9" idx="0"/>
            <a:endCxn id="32" idx="4"/>
          </p:cNvCxnSpPr>
          <p:nvPr/>
        </p:nvCxnSpPr>
        <p:spPr>
          <a:xfrm flipH="1" flipV="1">
            <a:off x="7627386" y="3916052"/>
            <a:ext cx="314325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0" idx="0"/>
            <a:endCxn id="33" idx="4"/>
          </p:cNvCxnSpPr>
          <p:nvPr/>
        </p:nvCxnSpPr>
        <p:spPr>
          <a:xfrm flipV="1">
            <a:off x="5693900" y="3101966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0" idx="0"/>
            <a:endCxn id="34" idx="4"/>
          </p:cNvCxnSpPr>
          <p:nvPr/>
        </p:nvCxnSpPr>
        <p:spPr>
          <a:xfrm flipV="1">
            <a:off x="5693900" y="3096607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0" idx="0"/>
            <a:endCxn id="35" idx="4"/>
          </p:cNvCxnSpPr>
          <p:nvPr/>
        </p:nvCxnSpPr>
        <p:spPr>
          <a:xfrm flipV="1">
            <a:off x="5693900" y="3094119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1" idx="0"/>
            <a:endCxn id="33" idx="4"/>
          </p:cNvCxnSpPr>
          <p:nvPr/>
        </p:nvCxnSpPr>
        <p:spPr>
          <a:xfrm flipH="1" flipV="1">
            <a:off x="5693900" y="3101966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1" idx="0"/>
            <a:endCxn id="34" idx="4"/>
          </p:cNvCxnSpPr>
          <p:nvPr/>
        </p:nvCxnSpPr>
        <p:spPr>
          <a:xfrm flipV="1">
            <a:off x="6655809" y="3096607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31" idx="0"/>
            <a:endCxn id="35" idx="4"/>
          </p:cNvCxnSpPr>
          <p:nvPr/>
        </p:nvCxnSpPr>
        <p:spPr>
          <a:xfrm flipV="1">
            <a:off x="6655809" y="3094119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2" idx="0"/>
            <a:endCxn id="33" idx="4"/>
          </p:cNvCxnSpPr>
          <p:nvPr/>
        </p:nvCxnSpPr>
        <p:spPr>
          <a:xfrm flipH="1" flipV="1">
            <a:off x="5693900" y="3101966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32" idx="0"/>
            <a:endCxn id="34" idx="4"/>
          </p:cNvCxnSpPr>
          <p:nvPr/>
        </p:nvCxnSpPr>
        <p:spPr>
          <a:xfrm flipH="1" flipV="1">
            <a:off x="6655809" y="3096607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32" idx="0"/>
            <a:endCxn id="35" idx="4"/>
          </p:cNvCxnSpPr>
          <p:nvPr/>
        </p:nvCxnSpPr>
        <p:spPr>
          <a:xfrm flipV="1">
            <a:off x="7627386" y="3094119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3" idx="0"/>
            <a:endCxn id="36" idx="4"/>
          </p:cNvCxnSpPr>
          <p:nvPr/>
        </p:nvCxnSpPr>
        <p:spPr>
          <a:xfrm flipV="1">
            <a:off x="5693900" y="2270232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34" idx="0"/>
            <a:endCxn id="36" idx="4"/>
          </p:cNvCxnSpPr>
          <p:nvPr/>
        </p:nvCxnSpPr>
        <p:spPr>
          <a:xfrm flipV="1">
            <a:off x="6655809" y="2270232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35" idx="0"/>
            <a:endCxn id="36" idx="4"/>
          </p:cNvCxnSpPr>
          <p:nvPr/>
        </p:nvCxnSpPr>
        <p:spPr>
          <a:xfrm flipH="1" flipV="1">
            <a:off x="6655809" y="2270232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5223480" y="1737308"/>
            <a:ext cx="2966271" cy="2947648"/>
            <a:chOff x="6891511" y="1445159"/>
            <a:chExt cx="2966271" cy="2947648"/>
          </a:xfrm>
        </p:grpSpPr>
        <p:sp>
          <p:nvSpPr>
            <p:cNvPr id="429" name="Freeform 428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Freeform 429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Freeform 430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Freeform 431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Freeform 432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Freeform 433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Rectangle 434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Rectangle 4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6" name="Rectangle 435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6" name="Rectangle 4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Rectangle 436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7" name="Rectangle 4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8" name="Rectangle 437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8" name="Rectangle 4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9" name="Rectangle 438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9" name="Rectangle 4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273305" y="1815037"/>
                <a:ext cx="2377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305" y="1815037"/>
                <a:ext cx="237724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685500" y="2638437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00" y="2638437"/>
                <a:ext cx="200364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3703148" y="3428041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148" y="3428041"/>
                <a:ext cx="200364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5164121" y="3770808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21" y="3770808"/>
                <a:ext cx="491288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247129" y="2990279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129" y="2990279"/>
                <a:ext cx="497251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5316430" y="2122588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430" y="2122588"/>
                <a:ext cx="91223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23695" y="1624313"/>
                <a:ext cx="337433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 smtClean="0">
                    <a:latin typeface="Bradley Hand ITC" panose="03070402050302030203" pitchFamily="66" charset="0"/>
                  </a:rPr>
                  <a:t>Forward propagations</a:t>
                </a:r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  <a:p>
                <a:r>
                  <a:rPr lang="en-US" dirty="0" smtClean="0">
                    <a:latin typeface="Bradley Hand ITC" panose="03070402050302030203" pitchFamily="66" charset="0"/>
                  </a:rPr>
                  <a:t>Compute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624313"/>
                <a:ext cx="3374334" cy="1200329"/>
              </a:xfrm>
              <a:prstGeom prst="rect">
                <a:avLst/>
              </a:prstGeom>
              <a:blipFill rotWithShape="0">
                <a:blip r:embed="rId14"/>
                <a:stretch>
                  <a:fillRect l="-1627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8322538" y="1647131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8496812" y="1947066"/>
                <a:ext cx="15955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812" y="1947066"/>
                <a:ext cx="1595518" cy="6463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8270564" y="1647132"/>
            <a:ext cx="3823507" cy="823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4312" y="2870151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Store</a:t>
            </a:r>
            <a:r>
              <a:rPr lang="en-US" dirty="0" smtClean="0">
                <a:latin typeface="Bradley Hand ITC" panose="03070402050302030203" pitchFamily="66" charset="0"/>
              </a:rPr>
              <a:t>!!! 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8667797" y="2406631"/>
            <a:ext cx="74988" cy="463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8514012" y="1971736"/>
            <a:ext cx="440840" cy="4350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53" name="Oval 252"/>
          <p:cNvSpPr/>
          <p:nvPr/>
        </p:nvSpPr>
        <p:spPr>
          <a:xfrm>
            <a:off x="5189357" y="425276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6027499" y="425276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6865641" y="425276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7703783" y="425276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5455972" y="343964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6417881" y="343245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7389458" y="343095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5455972" y="261686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6417881" y="26115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7389458" y="260902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6417881" y="178513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Arrow Connector 263"/>
          <p:cNvCxnSpPr>
            <a:stCxn id="253" idx="0"/>
            <a:endCxn id="257" idx="4"/>
          </p:cNvCxnSpPr>
          <p:nvPr/>
        </p:nvCxnSpPr>
        <p:spPr>
          <a:xfrm flipV="1">
            <a:off x="5427482" y="3915897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253" idx="0"/>
            <a:endCxn id="258" idx="4"/>
          </p:cNvCxnSpPr>
          <p:nvPr/>
        </p:nvCxnSpPr>
        <p:spPr>
          <a:xfrm flipV="1">
            <a:off x="5427482" y="3908708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53" idx="0"/>
            <a:endCxn id="259" idx="4"/>
          </p:cNvCxnSpPr>
          <p:nvPr/>
        </p:nvCxnSpPr>
        <p:spPr>
          <a:xfrm flipV="1">
            <a:off x="5427482" y="3907203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54" idx="0"/>
            <a:endCxn id="257" idx="4"/>
          </p:cNvCxnSpPr>
          <p:nvPr/>
        </p:nvCxnSpPr>
        <p:spPr>
          <a:xfrm flipH="1" flipV="1">
            <a:off x="5694097" y="3915897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stCxn id="254" idx="0"/>
            <a:endCxn id="258" idx="4"/>
          </p:cNvCxnSpPr>
          <p:nvPr/>
        </p:nvCxnSpPr>
        <p:spPr>
          <a:xfrm flipV="1">
            <a:off x="6265624" y="3908708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254" idx="0"/>
            <a:endCxn id="259" idx="4"/>
          </p:cNvCxnSpPr>
          <p:nvPr/>
        </p:nvCxnSpPr>
        <p:spPr>
          <a:xfrm flipV="1">
            <a:off x="6265624" y="3907203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stCxn id="255" idx="0"/>
            <a:endCxn id="257" idx="4"/>
          </p:cNvCxnSpPr>
          <p:nvPr/>
        </p:nvCxnSpPr>
        <p:spPr>
          <a:xfrm flipH="1" flipV="1">
            <a:off x="5694097" y="3915897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stCxn id="255" idx="0"/>
            <a:endCxn id="258" idx="4"/>
          </p:cNvCxnSpPr>
          <p:nvPr/>
        </p:nvCxnSpPr>
        <p:spPr>
          <a:xfrm flipH="1" flipV="1">
            <a:off x="6656006" y="3908708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55" idx="0"/>
            <a:endCxn id="259" idx="4"/>
          </p:cNvCxnSpPr>
          <p:nvPr/>
        </p:nvCxnSpPr>
        <p:spPr>
          <a:xfrm flipV="1">
            <a:off x="7103766" y="3907203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256" idx="0"/>
            <a:endCxn id="257" idx="4"/>
          </p:cNvCxnSpPr>
          <p:nvPr/>
        </p:nvCxnSpPr>
        <p:spPr>
          <a:xfrm flipH="1" flipV="1">
            <a:off x="5694097" y="3915897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256" idx="0"/>
            <a:endCxn id="258" idx="4"/>
          </p:cNvCxnSpPr>
          <p:nvPr/>
        </p:nvCxnSpPr>
        <p:spPr>
          <a:xfrm flipH="1" flipV="1">
            <a:off x="6656006" y="3908708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56" idx="0"/>
            <a:endCxn id="259" idx="4"/>
          </p:cNvCxnSpPr>
          <p:nvPr/>
        </p:nvCxnSpPr>
        <p:spPr>
          <a:xfrm flipH="1" flipV="1">
            <a:off x="7627583" y="3907203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257" idx="0"/>
            <a:endCxn id="260" idx="4"/>
          </p:cNvCxnSpPr>
          <p:nvPr/>
        </p:nvCxnSpPr>
        <p:spPr>
          <a:xfrm flipV="1">
            <a:off x="5694097" y="3093117"/>
            <a:ext cx="0" cy="34653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57" idx="0"/>
            <a:endCxn id="261" idx="4"/>
          </p:cNvCxnSpPr>
          <p:nvPr/>
        </p:nvCxnSpPr>
        <p:spPr>
          <a:xfrm flipV="1">
            <a:off x="5694097" y="3087758"/>
            <a:ext cx="961909" cy="351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257" idx="0"/>
            <a:endCxn id="262" idx="4"/>
          </p:cNvCxnSpPr>
          <p:nvPr/>
        </p:nvCxnSpPr>
        <p:spPr>
          <a:xfrm flipV="1">
            <a:off x="5694097" y="3085270"/>
            <a:ext cx="1933486" cy="35437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58" idx="0"/>
            <a:endCxn id="260" idx="4"/>
          </p:cNvCxnSpPr>
          <p:nvPr/>
        </p:nvCxnSpPr>
        <p:spPr>
          <a:xfrm flipH="1" flipV="1">
            <a:off x="5694097" y="3093117"/>
            <a:ext cx="961909" cy="3393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258" idx="0"/>
            <a:endCxn id="261" idx="4"/>
          </p:cNvCxnSpPr>
          <p:nvPr/>
        </p:nvCxnSpPr>
        <p:spPr>
          <a:xfrm flipV="1">
            <a:off x="6656006" y="3087758"/>
            <a:ext cx="0" cy="3447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258" idx="0"/>
            <a:endCxn id="262" idx="4"/>
          </p:cNvCxnSpPr>
          <p:nvPr/>
        </p:nvCxnSpPr>
        <p:spPr>
          <a:xfrm flipV="1">
            <a:off x="6656006" y="3085270"/>
            <a:ext cx="971577" cy="3471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59" idx="0"/>
            <a:endCxn id="260" idx="4"/>
          </p:cNvCxnSpPr>
          <p:nvPr/>
        </p:nvCxnSpPr>
        <p:spPr>
          <a:xfrm flipH="1" flipV="1">
            <a:off x="5694097" y="3093117"/>
            <a:ext cx="1933486" cy="33783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259" idx="0"/>
            <a:endCxn id="261" idx="4"/>
          </p:cNvCxnSpPr>
          <p:nvPr/>
        </p:nvCxnSpPr>
        <p:spPr>
          <a:xfrm flipH="1" flipV="1">
            <a:off x="6656006" y="3087758"/>
            <a:ext cx="971577" cy="3431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259" idx="0"/>
            <a:endCxn id="262" idx="4"/>
          </p:cNvCxnSpPr>
          <p:nvPr/>
        </p:nvCxnSpPr>
        <p:spPr>
          <a:xfrm flipV="1">
            <a:off x="7627583" y="3085270"/>
            <a:ext cx="0" cy="34568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60" idx="0"/>
            <a:endCxn id="263" idx="4"/>
          </p:cNvCxnSpPr>
          <p:nvPr/>
        </p:nvCxnSpPr>
        <p:spPr>
          <a:xfrm flipV="1">
            <a:off x="5694097" y="2261383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stCxn id="261" idx="0"/>
            <a:endCxn id="263" idx="4"/>
          </p:cNvCxnSpPr>
          <p:nvPr/>
        </p:nvCxnSpPr>
        <p:spPr>
          <a:xfrm flipV="1">
            <a:off x="6656006" y="2261383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62" idx="0"/>
            <a:endCxn id="263" idx="4"/>
          </p:cNvCxnSpPr>
          <p:nvPr/>
        </p:nvCxnSpPr>
        <p:spPr>
          <a:xfrm flipH="1" flipV="1">
            <a:off x="6656006" y="2261383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5221581" y="1740420"/>
            <a:ext cx="2966271" cy="2947648"/>
            <a:chOff x="6891511" y="1445159"/>
            <a:chExt cx="2966271" cy="2947648"/>
          </a:xfrm>
        </p:grpSpPr>
        <p:sp>
          <p:nvSpPr>
            <p:cNvPr id="133" name="Freeform 132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140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Rectangle 1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142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Rectangle 1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273296" y="1817153"/>
                <a:ext cx="2377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96" y="1817153"/>
                <a:ext cx="237724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85491" y="2640553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491" y="2640553"/>
                <a:ext cx="200364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703139" y="3430157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139" y="3430157"/>
                <a:ext cx="200364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164112" y="3772924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12" y="3772924"/>
                <a:ext cx="491288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247120" y="2992395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120" y="2992395"/>
                <a:ext cx="497251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316421" y="2124704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421" y="2124704"/>
                <a:ext cx="912237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23694" y="1627662"/>
                <a:ext cx="351817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 smtClean="0">
                    <a:latin typeface="Bradley Hand ITC" panose="03070402050302030203" pitchFamily="66" charset="0"/>
                  </a:rPr>
                  <a:t>Forward propagations</a:t>
                </a:r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  <a:p>
                <a:r>
                  <a:rPr lang="en-US" dirty="0" smtClean="0">
                    <a:latin typeface="Bradley Hand ITC" panose="03070402050302030203" pitchFamily="66" charset="0"/>
                  </a:rPr>
                  <a:t>Compute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627662"/>
                <a:ext cx="3518175" cy="1200329"/>
              </a:xfrm>
              <a:prstGeom prst="rect">
                <a:avLst/>
              </a:prstGeom>
              <a:blipFill rotWithShape="0">
                <a:blip r:embed="rId14"/>
                <a:stretch>
                  <a:fillRect l="-1560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/>
          <p:cNvSpPr/>
          <p:nvPr/>
        </p:nvSpPr>
        <p:spPr>
          <a:xfrm>
            <a:off x="8322538" y="1647131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496812" y="2205657"/>
                <a:ext cx="15955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812" y="2205657"/>
                <a:ext cx="1595518" cy="6463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/>
          <p:cNvSpPr/>
          <p:nvPr/>
        </p:nvSpPr>
        <p:spPr>
          <a:xfrm>
            <a:off x="8270564" y="1647131"/>
            <a:ext cx="3823507" cy="993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8486179" y="1925800"/>
                <a:ext cx="15955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179" y="1925800"/>
                <a:ext cx="1595518" cy="6463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384312" y="3104071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Store</a:t>
            </a:r>
            <a:r>
              <a:rPr lang="en-US" dirty="0" smtClean="0">
                <a:latin typeface="Bradley Hand ITC" panose="03070402050302030203" pitchFamily="66" charset="0"/>
              </a:rPr>
              <a:t>!!! </a:t>
            </a:r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8667797" y="2640552"/>
            <a:ext cx="74988" cy="463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8514012" y="2205656"/>
            <a:ext cx="440840" cy="4350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8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89" name="Oval 288"/>
          <p:cNvSpPr/>
          <p:nvPr/>
        </p:nvSpPr>
        <p:spPr>
          <a:xfrm>
            <a:off x="5198999" y="42303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/>
        </p:nvSpPr>
        <p:spPr>
          <a:xfrm>
            <a:off x="6037141" y="42303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6875283" y="42303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>
            <a:off x="7713425" y="42303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/>
        </p:nvSpPr>
        <p:spPr>
          <a:xfrm>
            <a:off x="5465614" y="341719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6427523" y="341000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>
            <a:off x="7399100" y="340849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/>
        </p:nvSpPr>
        <p:spPr>
          <a:xfrm>
            <a:off x="5465614" y="259441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6427523" y="258905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>
            <a:off x="7399100" y="258656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6427523" y="176267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Arrow Connector 299"/>
          <p:cNvCxnSpPr>
            <a:stCxn id="289" idx="0"/>
            <a:endCxn id="293" idx="4"/>
          </p:cNvCxnSpPr>
          <p:nvPr/>
        </p:nvCxnSpPr>
        <p:spPr>
          <a:xfrm flipV="1">
            <a:off x="5437124" y="3893443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89" idx="0"/>
            <a:endCxn id="294" idx="4"/>
          </p:cNvCxnSpPr>
          <p:nvPr/>
        </p:nvCxnSpPr>
        <p:spPr>
          <a:xfrm flipV="1">
            <a:off x="5437124" y="3886254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89" idx="0"/>
            <a:endCxn id="295" idx="4"/>
          </p:cNvCxnSpPr>
          <p:nvPr/>
        </p:nvCxnSpPr>
        <p:spPr>
          <a:xfrm flipV="1">
            <a:off x="5437124" y="3884749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90" idx="0"/>
            <a:endCxn id="293" idx="4"/>
          </p:cNvCxnSpPr>
          <p:nvPr/>
        </p:nvCxnSpPr>
        <p:spPr>
          <a:xfrm flipH="1" flipV="1">
            <a:off x="5703739" y="3893443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>
            <a:stCxn id="290" idx="0"/>
            <a:endCxn id="294" idx="4"/>
          </p:cNvCxnSpPr>
          <p:nvPr/>
        </p:nvCxnSpPr>
        <p:spPr>
          <a:xfrm flipV="1">
            <a:off x="6275266" y="3886254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290" idx="0"/>
            <a:endCxn id="295" idx="4"/>
          </p:cNvCxnSpPr>
          <p:nvPr/>
        </p:nvCxnSpPr>
        <p:spPr>
          <a:xfrm flipV="1">
            <a:off x="6275266" y="3884749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91" idx="0"/>
            <a:endCxn id="293" idx="4"/>
          </p:cNvCxnSpPr>
          <p:nvPr/>
        </p:nvCxnSpPr>
        <p:spPr>
          <a:xfrm flipH="1" flipV="1">
            <a:off x="5703739" y="3893443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91" idx="0"/>
            <a:endCxn id="294" idx="4"/>
          </p:cNvCxnSpPr>
          <p:nvPr/>
        </p:nvCxnSpPr>
        <p:spPr>
          <a:xfrm flipH="1" flipV="1">
            <a:off x="6665648" y="3886254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91" idx="0"/>
            <a:endCxn id="295" idx="4"/>
          </p:cNvCxnSpPr>
          <p:nvPr/>
        </p:nvCxnSpPr>
        <p:spPr>
          <a:xfrm flipV="1">
            <a:off x="7113408" y="3884749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92" idx="0"/>
            <a:endCxn id="293" idx="4"/>
          </p:cNvCxnSpPr>
          <p:nvPr/>
        </p:nvCxnSpPr>
        <p:spPr>
          <a:xfrm flipH="1" flipV="1">
            <a:off x="5703739" y="3893443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92" idx="0"/>
            <a:endCxn id="294" idx="4"/>
          </p:cNvCxnSpPr>
          <p:nvPr/>
        </p:nvCxnSpPr>
        <p:spPr>
          <a:xfrm flipH="1" flipV="1">
            <a:off x="6665648" y="3886254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92" idx="0"/>
            <a:endCxn id="295" idx="4"/>
          </p:cNvCxnSpPr>
          <p:nvPr/>
        </p:nvCxnSpPr>
        <p:spPr>
          <a:xfrm flipH="1" flipV="1">
            <a:off x="7637225" y="3884749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93" idx="0"/>
            <a:endCxn id="296" idx="4"/>
          </p:cNvCxnSpPr>
          <p:nvPr/>
        </p:nvCxnSpPr>
        <p:spPr>
          <a:xfrm flipV="1">
            <a:off x="5703739" y="3070663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93" idx="0"/>
            <a:endCxn id="297" idx="4"/>
          </p:cNvCxnSpPr>
          <p:nvPr/>
        </p:nvCxnSpPr>
        <p:spPr>
          <a:xfrm flipV="1">
            <a:off x="5703739" y="3065304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293" idx="0"/>
            <a:endCxn id="298" idx="4"/>
          </p:cNvCxnSpPr>
          <p:nvPr/>
        </p:nvCxnSpPr>
        <p:spPr>
          <a:xfrm flipV="1">
            <a:off x="5703739" y="3062816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294" idx="0"/>
            <a:endCxn id="296" idx="4"/>
          </p:cNvCxnSpPr>
          <p:nvPr/>
        </p:nvCxnSpPr>
        <p:spPr>
          <a:xfrm flipH="1" flipV="1">
            <a:off x="5703739" y="3070663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94" idx="0"/>
            <a:endCxn id="297" idx="4"/>
          </p:cNvCxnSpPr>
          <p:nvPr/>
        </p:nvCxnSpPr>
        <p:spPr>
          <a:xfrm flipV="1">
            <a:off x="6665648" y="3065304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294" idx="0"/>
            <a:endCxn id="298" idx="4"/>
          </p:cNvCxnSpPr>
          <p:nvPr/>
        </p:nvCxnSpPr>
        <p:spPr>
          <a:xfrm flipV="1">
            <a:off x="6665648" y="3062816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295" idx="0"/>
            <a:endCxn id="296" idx="4"/>
          </p:cNvCxnSpPr>
          <p:nvPr/>
        </p:nvCxnSpPr>
        <p:spPr>
          <a:xfrm flipH="1" flipV="1">
            <a:off x="5703739" y="3070663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95" idx="0"/>
            <a:endCxn id="297" idx="4"/>
          </p:cNvCxnSpPr>
          <p:nvPr/>
        </p:nvCxnSpPr>
        <p:spPr>
          <a:xfrm flipH="1" flipV="1">
            <a:off x="6665648" y="3065304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295" idx="0"/>
            <a:endCxn id="298" idx="4"/>
          </p:cNvCxnSpPr>
          <p:nvPr/>
        </p:nvCxnSpPr>
        <p:spPr>
          <a:xfrm flipV="1">
            <a:off x="7637225" y="3062816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stCxn id="296" idx="0"/>
            <a:endCxn id="299" idx="4"/>
          </p:cNvCxnSpPr>
          <p:nvPr/>
        </p:nvCxnSpPr>
        <p:spPr>
          <a:xfrm flipV="1">
            <a:off x="5703739" y="2238929"/>
            <a:ext cx="961909" cy="3554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stCxn id="297" idx="0"/>
            <a:endCxn id="299" idx="4"/>
          </p:cNvCxnSpPr>
          <p:nvPr/>
        </p:nvCxnSpPr>
        <p:spPr>
          <a:xfrm flipV="1">
            <a:off x="6665648" y="2238929"/>
            <a:ext cx="0" cy="35012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>
            <a:stCxn id="298" idx="0"/>
            <a:endCxn id="299" idx="4"/>
          </p:cNvCxnSpPr>
          <p:nvPr/>
        </p:nvCxnSpPr>
        <p:spPr>
          <a:xfrm flipH="1" flipV="1">
            <a:off x="6665648" y="2238929"/>
            <a:ext cx="971577" cy="3476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5223404" y="1733989"/>
            <a:ext cx="2966271" cy="2947648"/>
            <a:chOff x="6891511" y="1445159"/>
            <a:chExt cx="2966271" cy="2947648"/>
          </a:xfrm>
        </p:grpSpPr>
        <p:sp>
          <p:nvSpPr>
            <p:cNvPr id="98" name="Freeform 97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Rectangle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105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Rectangle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Rectangle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Rectangle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273306" y="1794699"/>
                <a:ext cx="2377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306" y="1794699"/>
                <a:ext cx="237724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85501" y="2618099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01" y="2618099"/>
                <a:ext cx="200364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703149" y="3407703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149" y="3407703"/>
                <a:ext cx="200364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164122" y="3750470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22" y="3750470"/>
                <a:ext cx="491288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247130" y="2969941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130" y="2969941"/>
                <a:ext cx="497251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316431" y="2102250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431" y="2102250"/>
                <a:ext cx="912237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23694" y="1627662"/>
                <a:ext cx="351817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 smtClean="0">
                    <a:latin typeface="Bradley Hand ITC" panose="03070402050302030203" pitchFamily="66" charset="0"/>
                  </a:rPr>
                  <a:t>Forward propagations</a:t>
                </a:r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  <a:p>
                <a:r>
                  <a:rPr lang="en-US" dirty="0" smtClean="0">
                    <a:latin typeface="Bradley Hand ITC" panose="03070402050302030203" pitchFamily="66" charset="0"/>
                  </a:rPr>
                  <a:t>Compute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627662"/>
                <a:ext cx="3518175" cy="1200329"/>
              </a:xfrm>
              <a:prstGeom prst="rect">
                <a:avLst/>
              </a:prstGeom>
              <a:blipFill rotWithShape="0">
                <a:blip r:embed="rId14"/>
                <a:stretch>
                  <a:fillRect l="-1560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322538" y="1647131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8518081" y="2588431"/>
                <a:ext cx="17443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081" y="2588431"/>
                <a:ext cx="1744376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8270564" y="1647132"/>
            <a:ext cx="3823507" cy="1415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8496812" y="1947066"/>
                <a:ext cx="15955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812" y="1947066"/>
                <a:ext cx="1595518" cy="6463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8507445" y="2258822"/>
                <a:ext cx="15955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445" y="2258822"/>
                <a:ext cx="1595518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/>
          <p:cNvSpPr/>
          <p:nvPr/>
        </p:nvSpPr>
        <p:spPr>
          <a:xfrm>
            <a:off x="8384312" y="3497478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Store</a:t>
            </a:r>
            <a:r>
              <a:rPr lang="en-US" dirty="0" smtClean="0">
                <a:latin typeface="Bradley Hand ITC" panose="03070402050302030203" pitchFamily="66" charset="0"/>
              </a:rPr>
              <a:t>!!! 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8667797" y="3033959"/>
            <a:ext cx="74988" cy="463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8514012" y="2599063"/>
            <a:ext cx="440840" cy="4350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24" name="Oval 323"/>
          <p:cNvSpPr/>
          <p:nvPr/>
        </p:nvSpPr>
        <p:spPr>
          <a:xfrm>
            <a:off x="5203548" y="425085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/>
          <p:cNvSpPr/>
          <p:nvPr/>
        </p:nvSpPr>
        <p:spPr>
          <a:xfrm>
            <a:off x="6041690" y="425085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/>
        </p:nvSpPr>
        <p:spPr>
          <a:xfrm>
            <a:off x="6879832" y="425085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7717974" y="425085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/>
          <p:cNvSpPr/>
          <p:nvPr/>
        </p:nvSpPr>
        <p:spPr>
          <a:xfrm>
            <a:off x="5470163" y="343773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/>
        </p:nvSpPr>
        <p:spPr>
          <a:xfrm>
            <a:off x="6432072" y="343054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7403649" y="342904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5470163" y="261495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/>
        </p:nvSpPr>
        <p:spPr>
          <a:xfrm>
            <a:off x="6432072" y="260959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/>
          <p:cNvSpPr/>
          <p:nvPr/>
        </p:nvSpPr>
        <p:spPr>
          <a:xfrm>
            <a:off x="7403649" y="260710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/>
          <p:cNvSpPr/>
          <p:nvPr/>
        </p:nvSpPr>
        <p:spPr>
          <a:xfrm>
            <a:off x="6432072" y="178322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5" name="Straight Arrow Connector 334"/>
          <p:cNvCxnSpPr>
            <a:stCxn id="324" idx="0"/>
            <a:endCxn id="328" idx="4"/>
          </p:cNvCxnSpPr>
          <p:nvPr/>
        </p:nvCxnSpPr>
        <p:spPr>
          <a:xfrm flipV="1">
            <a:off x="5441673" y="3913985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>
            <a:stCxn id="324" idx="0"/>
            <a:endCxn id="329" idx="4"/>
          </p:cNvCxnSpPr>
          <p:nvPr/>
        </p:nvCxnSpPr>
        <p:spPr>
          <a:xfrm flipV="1">
            <a:off x="5441673" y="3906796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324" idx="0"/>
            <a:endCxn id="330" idx="4"/>
          </p:cNvCxnSpPr>
          <p:nvPr/>
        </p:nvCxnSpPr>
        <p:spPr>
          <a:xfrm flipV="1">
            <a:off x="5441673" y="3905291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>
            <a:stCxn id="325" idx="0"/>
            <a:endCxn id="328" idx="4"/>
          </p:cNvCxnSpPr>
          <p:nvPr/>
        </p:nvCxnSpPr>
        <p:spPr>
          <a:xfrm flipH="1" flipV="1">
            <a:off x="5708288" y="3913985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>
            <a:stCxn id="325" idx="0"/>
            <a:endCxn id="329" idx="4"/>
          </p:cNvCxnSpPr>
          <p:nvPr/>
        </p:nvCxnSpPr>
        <p:spPr>
          <a:xfrm flipV="1">
            <a:off x="6279815" y="3906796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0"/>
            <a:endCxn id="330" idx="4"/>
          </p:cNvCxnSpPr>
          <p:nvPr/>
        </p:nvCxnSpPr>
        <p:spPr>
          <a:xfrm flipV="1">
            <a:off x="6279815" y="3905291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26" idx="0"/>
            <a:endCxn id="328" idx="4"/>
          </p:cNvCxnSpPr>
          <p:nvPr/>
        </p:nvCxnSpPr>
        <p:spPr>
          <a:xfrm flipH="1" flipV="1">
            <a:off x="5708288" y="3913985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6" idx="0"/>
            <a:endCxn id="329" idx="4"/>
          </p:cNvCxnSpPr>
          <p:nvPr/>
        </p:nvCxnSpPr>
        <p:spPr>
          <a:xfrm flipH="1" flipV="1">
            <a:off x="6670197" y="3906796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26" idx="0"/>
            <a:endCxn id="330" idx="4"/>
          </p:cNvCxnSpPr>
          <p:nvPr/>
        </p:nvCxnSpPr>
        <p:spPr>
          <a:xfrm flipV="1">
            <a:off x="7117957" y="3905291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7" idx="0"/>
            <a:endCxn id="328" idx="4"/>
          </p:cNvCxnSpPr>
          <p:nvPr/>
        </p:nvCxnSpPr>
        <p:spPr>
          <a:xfrm flipH="1" flipV="1">
            <a:off x="5708288" y="3913985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27" idx="0"/>
            <a:endCxn id="329" idx="4"/>
          </p:cNvCxnSpPr>
          <p:nvPr/>
        </p:nvCxnSpPr>
        <p:spPr>
          <a:xfrm flipH="1" flipV="1">
            <a:off x="6670197" y="3906796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7" idx="0"/>
            <a:endCxn id="330" idx="4"/>
          </p:cNvCxnSpPr>
          <p:nvPr/>
        </p:nvCxnSpPr>
        <p:spPr>
          <a:xfrm flipH="1" flipV="1">
            <a:off x="7641774" y="3905291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28" idx="0"/>
            <a:endCxn id="331" idx="4"/>
          </p:cNvCxnSpPr>
          <p:nvPr/>
        </p:nvCxnSpPr>
        <p:spPr>
          <a:xfrm flipV="1">
            <a:off x="5708288" y="3091205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/>
          <p:cNvCxnSpPr>
            <a:stCxn id="328" idx="0"/>
            <a:endCxn id="332" idx="4"/>
          </p:cNvCxnSpPr>
          <p:nvPr/>
        </p:nvCxnSpPr>
        <p:spPr>
          <a:xfrm flipV="1">
            <a:off x="5708288" y="3085846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>
            <a:stCxn id="328" idx="0"/>
            <a:endCxn id="333" idx="4"/>
          </p:cNvCxnSpPr>
          <p:nvPr/>
        </p:nvCxnSpPr>
        <p:spPr>
          <a:xfrm flipV="1">
            <a:off x="5708288" y="3083358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>
            <a:stCxn id="329" idx="0"/>
            <a:endCxn id="331" idx="4"/>
          </p:cNvCxnSpPr>
          <p:nvPr/>
        </p:nvCxnSpPr>
        <p:spPr>
          <a:xfrm flipH="1" flipV="1">
            <a:off x="5708288" y="3091205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>
            <a:stCxn id="329" idx="0"/>
            <a:endCxn id="332" idx="4"/>
          </p:cNvCxnSpPr>
          <p:nvPr/>
        </p:nvCxnSpPr>
        <p:spPr>
          <a:xfrm flipV="1">
            <a:off x="6670197" y="3085846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>
            <a:stCxn id="329" idx="0"/>
            <a:endCxn id="333" idx="4"/>
          </p:cNvCxnSpPr>
          <p:nvPr/>
        </p:nvCxnSpPr>
        <p:spPr>
          <a:xfrm flipV="1">
            <a:off x="6670197" y="3083358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>
            <a:stCxn id="330" idx="0"/>
            <a:endCxn id="331" idx="4"/>
          </p:cNvCxnSpPr>
          <p:nvPr/>
        </p:nvCxnSpPr>
        <p:spPr>
          <a:xfrm flipH="1" flipV="1">
            <a:off x="5708288" y="3091205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>
            <a:stCxn id="330" idx="0"/>
            <a:endCxn id="332" idx="4"/>
          </p:cNvCxnSpPr>
          <p:nvPr/>
        </p:nvCxnSpPr>
        <p:spPr>
          <a:xfrm flipH="1" flipV="1">
            <a:off x="6670197" y="3085846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>
            <a:stCxn id="330" idx="0"/>
            <a:endCxn id="333" idx="4"/>
          </p:cNvCxnSpPr>
          <p:nvPr/>
        </p:nvCxnSpPr>
        <p:spPr>
          <a:xfrm flipV="1">
            <a:off x="7641774" y="3083358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>
            <a:stCxn id="331" idx="0"/>
            <a:endCxn id="334" idx="4"/>
          </p:cNvCxnSpPr>
          <p:nvPr/>
        </p:nvCxnSpPr>
        <p:spPr>
          <a:xfrm flipV="1">
            <a:off x="5708288" y="2259471"/>
            <a:ext cx="961909" cy="35548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>
            <a:stCxn id="332" idx="0"/>
            <a:endCxn id="334" idx="4"/>
          </p:cNvCxnSpPr>
          <p:nvPr/>
        </p:nvCxnSpPr>
        <p:spPr>
          <a:xfrm flipV="1">
            <a:off x="6670197" y="2259471"/>
            <a:ext cx="0" cy="35012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>
            <a:stCxn id="333" idx="0"/>
            <a:endCxn id="334" idx="4"/>
          </p:cNvCxnSpPr>
          <p:nvPr/>
        </p:nvCxnSpPr>
        <p:spPr>
          <a:xfrm flipH="1" flipV="1">
            <a:off x="6670197" y="2259471"/>
            <a:ext cx="971577" cy="34763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5216589" y="1721562"/>
            <a:ext cx="2966271" cy="2947648"/>
            <a:chOff x="6891511" y="1445159"/>
            <a:chExt cx="2966271" cy="2947648"/>
          </a:xfrm>
        </p:grpSpPr>
        <p:sp>
          <p:nvSpPr>
            <p:cNvPr id="429" name="Freeform 428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Freeform 429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Freeform 430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Freeform 431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Freeform 432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Freeform 433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Rectangle 434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Rectangle 4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6" name="Rectangle 435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6" name="Rectangle 4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Rectangle 436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7" name="Rectangle 4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8" name="Rectangle 437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8" name="Rectangle 4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9" name="Rectangle 438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9" name="Rectangle 4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0" name="Rectangle 439"/>
          <p:cNvSpPr/>
          <p:nvPr/>
        </p:nvSpPr>
        <p:spPr>
          <a:xfrm>
            <a:off x="223695" y="1624313"/>
            <a:ext cx="297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Backpropagation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2225" y="1830043"/>
                <a:ext cx="2377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225" y="1830043"/>
                <a:ext cx="237724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3640850" y="2633925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50" y="2633925"/>
                <a:ext cx="200364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694981" y="3443047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81" y="3443047"/>
                <a:ext cx="200364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155954" y="3785814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954" y="3785814"/>
                <a:ext cx="491288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238962" y="3005285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962" y="3005285"/>
                <a:ext cx="497251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308263" y="2137594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263" y="2137594"/>
                <a:ext cx="912237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7992929" y="1647131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240661" y="2021133"/>
                <a:ext cx="4771145" cy="680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smtClean="0">
                    <a:latin typeface="Bradley Hand ITC" panose="03070402050302030203" pitchFamily="66" charset="0"/>
                    <a:sym typeface="Wingdings" panose="05000000000000000000" pitchFamily="2" charset="2"/>
                  </a:rPr>
                  <a:t> Direct computation</a:t>
                </a:r>
                <a:endParaRPr lang="en-US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61" y="2021133"/>
                <a:ext cx="4771145" cy="68089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171739" y="2691010"/>
                <a:ext cx="600677" cy="665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39" y="2691010"/>
                <a:ext cx="600677" cy="66576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Picture 2" descr="http://static.comicvine.com/uploads/original/11/110697/3625199-0745809454-600px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7" y="2606468"/>
            <a:ext cx="977542" cy="97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869479" y="1950474"/>
                <a:ext cx="42600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479" y="1950474"/>
                <a:ext cx="4260012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7940955" y="1647132"/>
            <a:ext cx="4044568" cy="1519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940955" y="2329304"/>
                <a:ext cx="2677901" cy="666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955" y="2329304"/>
                <a:ext cx="2677901" cy="66665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2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59" name="Oval 358"/>
          <p:cNvSpPr/>
          <p:nvPr/>
        </p:nvSpPr>
        <p:spPr>
          <a:xfrm>
            <a:off x="4759628" y="425127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5597770" y="425127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6435912" y="425127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7274054" y="425127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5026243" y="343815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5988152" y="343096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6959729" y="342946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5026243" y="261537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5988152" y="261001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6959729" y="260752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5988152" y="178364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0" name="Straight Arrow Connector 369"/>
          <p:cNvCxnSpPr>
            <a:stCxn id="359" idx="0"/>
            <a:endCxn id="363" idx="4"/>
          </p:cNvCxnSpPr>
          <p:nvPr/>
        </p:nvCxnSpPr>
        <p:spPr>
          <a:xfrm flipV="1">
            <a:off x="4997753" y="3914405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/>
          <p:cNvCxnSpPr>
            <a:stCxn id="359" idx="0"/>
            <a:endCxn id="364" idx="4"/>
          </p:cNvCxnSpPr>
          <p:nvPr/>
        </p:nvCxnSpPr>
        <p:spPr>
          <a:xfrm flipV="1">
            <a:off x="4997753" y="3907216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/>
          <p:cNvCxnSpPr>
            <a:stCxn id="359" idx="0"/>
            <a:endCxn id="365" idx="4"/>
          </p:cNvCxnSpPr>
          <p:nvPr/>
        </p:nvCxnSpPr>
        <p:spPr>
          <a:xfrm flipV="1">
            <a:off x="4997753" y="3905711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stCxn id="360" idx="0"/>
            <a:endCxn id="363" idx="4"/>
          </p:cNvCxnSpPr>
          <p:nvPr/>
        </p:nvCxnSpPr>
        <p:spPr>
          <a:xfrm flipH="1" flipV="1">
            <a:off x="5264368" y="3914405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>
            <a:stCxn id="360" idx="0"/>
            <a:endCxn id="364" idx="4"/>
          </p:cNvCxnSpPr>
          <p:nvPr/>
        </p:nvCxnSpPr>
        <p:spPr>
          <a:xfrm flipV="1">
            <a:off x="5835895" y="3907216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stCxn id="360" idx="0"/>
            <a:endCxn id="365" idx="4"/>
          </p:cNvCxnSpPr>
          <p:nvPr/>
        </p:nvCxnSpPr>
        <p:spPr>
          <a:xfrm flipV="1">
            <a:off x="5835895" y="3905711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/>
          <p:cNvCxnSpPr>
            <a:stCxn id="361" idx="0"/>
            <a:endCxn id="363" idx="4"/>
          </p:cNvCxnSpPr>
          <p:nvPr/>
        </p:nvCxnSpPr>
        <p:spPr>
          <a:xfrm flipH="1" flipV="1">
            <a:off x="5264368" y="3914405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>
            <a:stCxn id="361" idx="0"/>
            <a:endCxn id="364" idx="4"/>
          </p:cNvCxnSpPr>
          <p:nvPr/>
        </p:nvCxnSpPr>
        <p:spPr>
          <a:xfrm flipH="1" flipV="1">
            <a:off x="6226277" y="3907216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/>
          <p:cNvCxnSpPr>
            <a:stCxn id="361" idx="0"/>
            <a:endCxn id="365" idx="4"/>
          </p:cNvCxnSpPr>
          <p:nvPr/>
        </p:nvCxnSpPr>
        <p:spPr>
          <a:xfrm flipV="1">
            <a:off x="6674037" y="3905711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stCxn id="362" idx="0"/>
            <a:endCxn id="363" idx="4"/>
          </p:cNvCxnSpPr>
          <p:nvPr/>
        </p:nvCxnSpPr>
        <p:spPr>
          <a:xfrm flipH="1" flipV="1">
            <a:off x="5264368" y="3914405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stCxn id="362" idx="0"/>
            <a:endCxn id="364" idx="4"/>
          </p:cNvCxnSpPr>
          <p:nvPr/>
        </p:nvCxnSpPr>
        <p:spPr>
          <a:xfrm flipH="1" flipV="1">
            <a:off x="6226277" y="3907216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stCxn id="362" idx="0"/>
            <a:endCxn id="365" idx="4"/>
          </p:cNvCxnSpPr>
          <p:nvPr/>
        </p:nvCxnSpPr>
        <p:spPr>
          <a:xfrm flipH="1" flipV="1">
            <a:off x="7197854" y="3905711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>
            <a:stCxn id="363" idx="0"/>
            <a:endCxn id="366" idx="4"/>
          </p:cNvCxnSpPr>
          <p:nvPr/>
        </p:nvCxnSpPr>
        <p:spPr>
          <a:xfrm flipV="1">
            <a:off x="5264368" y="3091625"/>
            <a:ext cx="0" cy="34653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/>
          <p:cNvCxnSpPr>
            <a:stCxn id="363" idx="0"/>
            <a:endCxn id="367" idx="4"/>
          </p:cNvCxnSpPr>
          <p:nvPr/>
        </p:nvCxnSpPr>
        <p:spPr>
          <a:xfrm flipV="1">
            <a:off x="5264368" y="3086266"/>
            <a:ext cx="961909" cy="35188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/>
          <p:cNvCxnSpPr>
            <a:stCxn id="363" idx="0"/>
            <a:endCxn id="368" idx="4"/>
          </p:cNvCxnSpPr>
          <p:nvPr/>
        </p:nvCxnSpPr>
        <p:spPr>
          <a:xfrm flipV="1">
            <a:off x="5264368" y="3083778"/>
            <a:ext cx="1933486" cy="3543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/>
          <p:cNvCxnSpPr>
            <a:stCxn id="364" idx="0"/>
            <a:endCxn id="366" idx="4"/>
          </p:cNvCxnSpPr>
          <p:nvPr/>
        </p:nvCxnSpPr>
        <p:spPr>
          <a:xfrm flipH="1" flipV="1">
            <a:off x="5264368" y="3091625"/>
            <a:ext cx="961909" cy="33934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/>
          <p:cNvCxnSpPr>
            <a:stCxn id="364" idx="0"/>
            <a:endCxn id="367" idx="4"/>
          </p:cNvCxnSpPr>
          <p:nvPr/>
        </p:nvCxnSpPr>
        <p:spPr>
          <a:xfrm flipV="1">
            <a:off x="6226277" y="3086266"/>
            <a:ext cx="0" cy="3447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/>
          <p:cNvCxnSpPr>
            <a:stCxn id="364" idx="0"/>
            <a:endCxn id="368" idx="4"/>
          </p:cNvCxnSpPr>
          <p:nvPr/>
        </p:nvCxnSpPr>
        <p:spPr>
          <a:xfrm flipV="1">
            <a:off x="6226277" y="3083778"/>
            <a:ext cx="971577" cy="347188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Arrow Connector 387"/>
          <p:cNvCxnSpPr>
            <a:stCxn id="365" idx="0"/>
            <a:endCxn id="366" idx="4"/>
          </p:cNvCxnSpPr>
          <p:nvPr/>
        </p:nvCxnSpPr>
        <p:spPr>
          <a:xfrm flipH="1" flipV="1">
            <a:off x="5264368" y="3091625"/>
            <a:ext cx="1933486" cy="33783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388"/>
          <p:cNvCxnSpPr>
            <a:stCxn id="365" idx="0"/>
            <a:endCxn id="367" idx="4"/>
          </p:cNvCxnSpPr>
          <p:nvPr/>
        </p:nvCxnSpPr>
        <p:spPr>
          <a:xfrm flipH="1" flipV="1">
            <a:off x="6226277" y="3086266"/>
            <a:ext cx="971577" cy="34319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Arrow Connector 389"/>
          <p:cNvCxnSpPr>
            <a:stCxn id="365" idx="0"/>
            <a:endCxn id="368" idx="4"/>
          </p:cNvCxnSpPr>
          <p:nvPr/>
        </p:nvCxnSpPr>
        <p:spPr>
          <a:xfrm flipV="1">
            <a:off x="7197854" y="3083778"/>
            <a:ext cx="0" cy="34568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Arrow Connector 390"/>
          <p:cNvCxnSpPr>
            <a:stCxn id="366" idx="0"/>
            <a:endCxn id="369" idx="4"/>
          </p:cNvCxnSpPr>
          <p:nvPr/>
        </p:nvCxnSpPr>
        <p:spPr>
          <a:xfrm flipV="1">
            <a:off x="5264368" y="2259891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Arrow Connector 391"/>
          <p:cNvCxnSpPr>
            <a:stCxn id="367" idx="0"/>
            <a:endCxn id="369" idx="4"/>
          </p:cNvCxnSpPr>
          <p:nvPr/>
        </p:nvCxnSpPr>
        <p:spPr>
          <a:xfrm flipV="1">
            <a:off x="6226277" y="2259891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/>
          <p:cNvCxnSpPr>
            <a:stCxn id="368" idx="0"/>
            <a:endCxn id="369" idx="4"/>
          </p:cNvCxnSpPr>
          <p:nvPr/>
        </p:nvCxnSpPr>
        <p:spPr>
          <a:xfrm flipH="1" flipV="1">
            <a:off x="6226277" y="2259891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4773355" y="1738470"/>
            <a:ext cx="2966271" cy="2947648"/>
            <a:chOff x="6891511" y="1445159"/>
            <a:chExt cx="2966271" cy="2947648"/>
          </a:xfrm>
        </p:grpSpPr>
        <p:sp>
          <p:nvSpPr>
            <p:cNvPr id="133" name="Freeform 132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140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Rectangle 1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142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Rectangle 1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Rectangle 68"/>
          <p:cNvSpPr/>
          <p:nvPr/>
        </p:nvSpPr>
        <p:spPr>
          <a:xfrm>
            <a:off x="3667027" y="5236024"/>
            <a:ext cx="3827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Stored during forward computations</a:t>
            </a:r>
            <a:endParaRPr lang="en-US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847099" y="1815203"/>
                <a:ext cx="2806445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099" y="1815203"/>
                <a:ext cx="2806445" cy="381515"/>
              </a:xfrm>
              <a:prstGeom prst="rect">
                <a:avLst/>
              </a:prstGeom>
              <a:blipFill rotWithShape="0"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241910" y="2638603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10" y="2638603"/>
                <a:ext cx="200364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259558" y="3428207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558" y="3428207"/>
                <a:ext cx="200364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20531" y="3770974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531" y="3770974"/>
                <a:ext cx="491288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803539" y="2990445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539" y="2990445"/>
                <a:ext cx="497251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4872840" y="2122754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840" y="2122754"/>
                <a:ext cx="91223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214268" y="2692292"/>
                <a:ext cx="1809662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68" y="2692292"/>
                <a:ext cx="1809662" cy="6643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40662" y="2022415"/>
                <a:ext cx="1816203" cy="665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62" y="2022415"/>
                <a:ext cx="1816203" cy="66576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/>
          <p:cNvSpPr/>
          <p:nvPr/>
        </p:nvSpPr>
        <p:spPr>
          <a:xfrm>
            <a:off x="223695" y="1624313"/>
            <a:ext cx="297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Backpropagation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872937" y="1307390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981222" y="1611841"/>
                <a:ext cx="2746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222" y="1611841"/>
                <a:ext cx="2746649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7820963" y="1307390"/>
            <a:ext cx="3961522" cy="4650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8114907" y="4446549"/>
                <a:ext cx="2482616" cy="664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07" y="4446549"/>
                <a:ext cx="2482616" cy="66434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8562896" y="1900160"/>
                <a:ext cx="1003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896" y="1900160"/>
                <a:ext cx="1003030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179185" y="2458358"/>
                <a:ext cx="3044100" cy="665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185" y="2458358"/>
                <a:ext cx="3044100" cy="66576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8005342" y="5085595"/>
                <a:ext cx="3415788" cy="665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42" y="5085595"/>
                <a:ext cx="3415788" cy="66524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8526762" y="2143911"/>
                <a:ext cx="16164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762" y="2143911"/>
                <a:ext cx="1616479" cy="369332"/>
              </a:xfrm>
              <a:prstGeom prst="rect">
                <a:avLst/>
              </a:prstGeom>
              <a:blipFill rotWithShape="0">
                <a:blip r:embed="rId2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8200451" y="3367002"/>
                <a:ext cx="3720794" cy="941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b="0" dirty="0" smtClean="0"/>
              </a:p>
              <a:p>
                <a:r>
                  <a:rPr lang="el-GR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451" y="3367002"/>
                <a:ext cx="3720794" cy="941348"/>
              </a:xfrm>
              <a:prstGeom prst="rect">
                <a:avLst/>
              </a:prstGeom>
              <a:blipFill rotWithShape="0">
                <a:blip r:embed="rId22"/>
                <a:stretch>
                  <a:fillRect b="-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9347772" y="3907170"/>
            <a:ext cx="443581" cy="45649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0065780" y="3889885"/>
            <a:ext cx="443581" cy="45649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2"/>
          </p:cNvCxnSpPr>
          <p:nvPr/>
        </p:nvCxnSpPr>
        <p:spPr>
          <a:xfrm flipV="1">
            <a:off x="5861698" y="4135418"/>
            <a:ext cx="3486074" cy="12523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5" idx="3"/>
          </p:cNvCxnSpPr>
          <p:nvPr/>
        </p:nvCxnSpPr>
        <p:spPr>
          <a:xfrm flipV="1">
            <a:off x="5843886" y="4279528"/>
            <a:ext cx="4286855" cy="11082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8200747" y="3044137"/>
                <a:ext cx="260042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47" y="3044137"/>
                <a:ext cx="2600429" cy="369332"/>
              </a:xfrm>
              <a:prstGeom prst="rect">
                <a:avLst/>
              </a:prstGeom>
              <a:blipFill rotWithShape="0">
                <a:blip r:embed="rId23"/>
                <a:stretch>
                  <a:fillRect r="-23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0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Backpropagation visualization at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94" name="Oval 393"/>
          <p:cNvSpPr/>
          <p:nvPr/>
        </p:nvSpPr>
        <p:spPr>
          <a:xfrm>
            <a:off x="4745411" y="428813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5583553" y="428813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6421695" y="428813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7259837" y="428813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5012026" y="347501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5973935" y="346783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>
            <a:off x="6945512" y="346632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5012026" y="265223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5973935" y="264688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6945512" y="264439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5973935" y="182050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5" name="Straight Arrow Connector 404"/>
          <p:cNvCxnSpPr>
            <a:stCxn id="394" idx="0"/>
            <a:endCxn id="398" idx="4"/>
          </p:cNvCxnSpPr>
          <p:nvPr/>
        </p:nvCxnSpPr>
        <p:spPr>
          <a:xfrm flipV="1">
            <a:off x="4983536" y="3951269"/>
            <a:ext cx="266615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>
            <a:stCxn id="394" idx="0"/>
            <a:endCxn id="399" idx="4"/>
          </p:cNvCxnSpPr>
          <p:nvPr/>
        </p:nvCxnSpPr>
        <p:spPr>
          <a:xfrm flipV="1">
            <a:off x="4983536" y="3944080"/>
            <a:ext cx="1228524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>
            <a:stCxn id="394" idx="0"/>
            <a:endCxn id="400" idx="4"/>
          </p:cNvCxnSpPr>
          <p:nvPr/>
        </p:nvCxnSpPr>
        <p:spPr>
          <a:xfrm flipV="1">
            <a:off x="4983536" y="3942575"/>
            <a:ext cx="2200101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>
            <a:stCxn id="395" idx="0"/>
            <a:endCxn id="398" idx="4"/>
          </p:cNvCxnSpPr>
          <p:nvPr/>
        </p:nvCxnSpPr>
        <p:spPr>
          <a:xfrm flipH="1" flipV="1">
            <a:off x="5250151" y="3951269"/>
            <a:ext cx="571527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/>
          <p:cNvCxnSpPr>
            <a:stCxn id="395" idx="0"/>
            <a:endCxn id="399" idx="4"/>
          </p:cNvCxnSpPr>
          <p:nvPr/>
        </p:nvCxnSpPr>
        <p:spPr>
          <a:xfrm flipV="1">
            <a:off x="5821678" y="3944080"/>
            <a:ext cx="390382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/>
          <p:cNvCxnSpPr>
            <a:stCxn id="395" idx="0"/>
            <a:endCxn id="400" idx="4"/>
          </p:cNvCxnSpPr>
          <p:nvPr/>
        </p:nvCxnSpPr>
        <p:spPr>
          <a:xfrm flipV="1">
            <a:off x="5821678" y="3942575"/>
            <a:ext cx="1361959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/>
          <p:cNvCxnSpPr>
            <a:stCxn id="396" idx="0"/>
            <a:endCxn id="398" idx="4"/>
          </p:cNvCxnSpPr>
          <p:nvPr/>
        </p:nvCxnSpPr>
        <p:spPr>
          <a:xfrm flipH="1" flipV="1">
            <a:off x="5250151" y="3951269"/>
            <a:ext cx="1409669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/>
          <p:cNvCxnSpPr>
            <a:stCxn id="396" idx="0"/>
            <a:endCxn id="399" idx="4"/>
          </p:cNvCxnSpPr>
          <p:nvPr/>
        </p:nvCxnSpPr>
        <p:spPr>
          <a:xfrm flipH="1" flipV="1">
            <a:off x="6212060" y="3944080"/>
            <a:ext cx="447760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/>
          <p:cNvCxnSpPr>
            <a:stCxn id="396" idx="0"/>
            <a:endCxn id="400" idx="4"/>
          </p:cNvCxnSpPr>
          <p:nvPr/>
        </p:nvCxnSpPr>
        <p:spPr>
          <a:xfrm flipV="1">
            <a:off x="6659820" y="3942575"/>
            <a:ext cx="523817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/>
          <p:cNvCxnSpPr>
            <a:stCxn id="397" idx="0"/>
            <a:endCxn id="398" idx="4"/>
          </p:cNvCxnSpPr>
          <p:nvPr/>
        </p:nvCxnSpPr>
        <p:spPr>
          <a:xfrm flipH="1" flipV="1">
            <a:off x="5250151" y="3951269"/>
            <a:ext cx="2247811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/>
          <p:cNvCxnSpPr>
            <a:stCxn id="397" idx="0"/>
            <a:endCxn id="399" idx="4"/>
          </p:cNvCxnSpPr>
          <p:nvPr/>
        </p:nvCxnSpPr>
        <p:spPr>
          <a:xfrm flipH="1" flipV="1">
            <a:off x="6212060" y="3944080"/>
            <a:ext cx="1285902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>
            <a:stCxn id="397" idx="0"/>
            <a:endCxn id="400" idx="4"/>
          </p:cNvCxnSpPr>
          <p:nvPr/>
        </p:nvCxnSpPr>
        <p:spPr>
          <a:xfrm flipH="1" flipV="1">
            <a:off x="7183637" y="3942575"/>
            <a:ext cx="314325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/>
          <p:cNvCxnSpPr>
            <a:stCxn id="398" idx="0"/>
            <a:endCxn id="401" idx="4"/>
          </p:cNvCxnSpPr>
          <p:nvPr/>
        </p:nvCxnSpPr>
        <p:spPr>
          <a:xfrm flipV="1">
            <a:off x="5250151" y="3128489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/>
          <p:cNvCxnSpPr>
            <a:stCxn id="398" idx="0"/>
            <a:endCxn id="402" idx="4"/>
          </p:cNvCxnSpPr>
          <p:nvPr/>
        </p:nvCxnSpPr>
        <p:spPr>
          <a:xfrm flipV="1">
            <a:off x="5250151" y="3123130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/>
          <p:cNvCxnSpPr>
            <a:stCxn id="398" idx="0"/>
            <a:endCxn id="403" idx="4"/>
          </p:cNvCxnSpPr>
          <p:nvPr/>
        </p:nvCxnSpPr>
        <p:spPr>
          <a:xfrm flipV="1">
            <a:off x="5250151" y="3120642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Arrow Connector 419"/>
          <p:cNvCxnSpPr>
            <a:stCxn id="399" idx="0"/>
            <a:endCxn id="401" idx="4"/>
          </p:cNvCxnSpPr>
          <p:nvPr/>
        </p:nvCxnSpPr>
        <p:spPr>
          <a:xfrm flipH="1" flipV="1">
            <a:off x="5250151" y="3128489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/>
          <p:cNvCxnSpPr>
            <a:stCxn id="399" idx="0"/>
            <a:endCxn id="402" idx="4"/>
          </p:cNvCxnSpPr>
          <p:nvPr/>
        </p:nvCxnSpPr>
        <p:spPr>
          <a:xfrm flipV="1">
            <a:off x="6212060" y="3123130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/>
          <p:cNvCxnSpPr>
            <a:stCxn id="399" idx="0"/>
            <a:endCxn id="403" idx="4"/>
          </p:cNvCxnSpPr>
          <p:nvPr/>
        </p:nvCxnSpPr>
        <p:spPr>
          <a:xfrm flipV="1">
            <a:off x="6212060" y="3120642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Arrow Connector 422"/>
          <p:cNvCxnSpPr>
            <a:stCxn id="400" idx="0"/>
            <a:endCxn id="401" idx="4"/>
          </p:cNvCxnSpPr>
          <p:nvPr/>
        </p:nvCxnSpPr>
        <p:spPr>
          <a:xfrm flipH="1" flipV="1">
            <a:off x="5250151" y="3128489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/>
          <p:cNvCxnSpPr>
            <a:stCxn id="400" idx="0"/>
            <a:endCxn id="402" idx="4"/>
          </p:cNvCxnSpPr>
          <p:nvPr/>
        </p:nvCxnSpPr>
        <p:spPr>
          <a:xfrm flipH="1" flipV="1">
            <a:off x="6212060" y="3123130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>
            <a:stCxn id="400" idx="0"/>
            <a:endCxn id="403" idx="4"/>
          </p:cNvCxnSpPr>
          <p:nvPr/>
        </p:nvCxnSpPr>
        <p:spPr>
          <a:xfrm flipV="1">
            <a:off x="7183637" y="3120642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>
            <a:stCxn id="401" idx="0"/>
            <a:endCxn id="404" idx="4"/>
          </p:cNvCxnSpPr>
          <p:nvPr/>
        </p:nvCxnSpPr>
        <p:spPr>
          <a:xfrm flipV="1">
            <a:off x="5250151" y="2296755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>
            <a:stCxn id="402" idx="0"/>
            <a:endCxn id="404" idx="4"/>
          </p:cNvCxnSpPr>
          <p:nvPr/>
        </p:nvCxnSpPr>
        <p:spPr>
          <a:xfrm flipV="1">
            <a:off x="6212060" y="2296755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>
            <a:stCxn id="403" idx="0"/>
            <a:endCxn id="404" idx="4"/>
          </p:cNvCxnSpPr>
          <p:nvPr/>
        </p:nvCxnSpPr>
        <p:spPr>
          <a:xfrm flipH="1" flipV="1">
            <a:off x="6212060" y="2296755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4769816" y="1780740"/>
            <a:ext cx="2966271" cy="2947648"/>
            <a:chOff x="6891511" y="1445159"/>
            <a:chExt cx="2966271" cy="2947648"/>
          </a:xfrm>
        </p:grpSpPr>
        <p:sp>
          <p:nvSpPr>
            <p:cNvPr id="145" name="Freeform 144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11" y="4023475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737" y="4014063"/>
                  <a:ext cx="46609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808" y="4005369"/>
                  <a:ext cx="46609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1692" y="4008723"/>
                  <a:ext cx="46609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tangle 154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Rectangle 1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140902" y="1852525"/>
                <a:ext cx="23772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902" y="1852525"/>
                <a:ext cx="237724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34115" y="2675925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115" y="2675925"/>
                <a:ext cx="200364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3251763" y="3465529"/>
                <a:ext cx="2003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763" y="3465529"/>
                <a:ext cx="200364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712736" y="3808296"/>
                <a:ext cx="491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736" y="3808296"/>
                <a:ext cx="491288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4795744" y="3027767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44" y="3027767"/>
                <a:ext cx="497251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865045" y="2160076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45" y="2160076"/>
                <a:ext cx="91223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/>
          <p:cNvSpPr/>
          <p:nvPr/>
        </p:nvSpPr>
        <p:spPr>
          <a:xfrm>
            <a:off x="223695" y="1624313"/>
            <a:ext cx="297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Backpropagation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14268" y="2692292"/>
                <a:ext cx="1793696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68" y="2692292"/>
                <a:ext cx="1793696" cy="6643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240662" y="2022415"/>
                <a:ext cx="181088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62" y="2022415"/>
                <a:ext cx="1810880" cy="66434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7872937" y="1307390"/>
            <a:ext cx="1084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Bradley Hand ITC" panose="03070402050302030203" pitchFamily="66" charset="0"/>
              </a:rPr>
              <a:t>Example</a:t>
            </a:r>
            <a:endParaRPr lang="en-US" u="sng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7981222" y="1611841"/>
                <a:ext cx="2688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u="sng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222" y="1611841"/>
                <a:ext cx="2688941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/>
          <p:cNvSpPr/>
          <p:nvPr/>
        </p:nvSpPr>
        <p:spPr>
          <a:xfrm>
            <a:off x="7820963" y="1307390"/>
            <a:ext cx="3508945" cy="4115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015970" y="3942575"/>
                <a:ext cx="3420994" cy="665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970" y="3942575"/>
                <a:ext cx="3420994" cy="66524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8553475" y="1868422"/>
                <a:ext cx="15536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475" y="1868422"/>
                <a:ext cx="1553631" cy="369332"/>
              </a:xfrm>
              <a:prstGeom prst="rect">
                <a:avLst/>
              </a:prstGeom>
              <a:blipFill rotWithShape="0"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8562896" y="2123452"/>
                <a:ext cx="1003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896" y="2123452"/>
                <a:ext cx="1003030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7909740" y="2669988"/>
                <a:ext cx="3911301" cy="664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740" y="2669988"/>
                <a:ext cx="3911301" cy="664349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7994709" y="4585848"/>
                <a:ext cx="3415788" cy="665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09" y="4585848"/>
                <a:ext cx="3415788" cy="66524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526762" y="2388469"/>
                <a:ext cx="16164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762" y="2388469"/>
                <a:ext cx="1616479" cy="369332"/>
              </a:xfrm>
              <a:prstGeom prst="rect">
                <a:avLst/>
              </a:prstGeom>
              <a:blipFill rotWithShape="0">
                <a:blip r:embed="rId2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7666776" y="3238161"/>
                <a:ext cx="3720794" cy="664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76" y="3238161"/>
                <a:ext cx="3720794" cy="66434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/>
          <p:cNvSpPr/>
          <p:nvPr/>
        </p:nvSpPr>
        <p:spPr>
          <a:xfrm>
            <a:off x="3926149" y="5200459"/>
            <a:ext cx="4888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Computed from the exact previous backpropagation step (</a:t>
            </a:r>
            <a:r>
              <a:rPr lang="en-US" u="sng" dirty="0" smtClean="0">
                <a:latin typeface="Bradley Hand ITC" panose="03070402050302030203" pitchFamily="66" charset="0"/>
              </a:rPr>
              <a:t>Remember, recursive rule</a:t>
            </a:r>
            <a:r>
              <a:rPr lang="en-US" dirty="0" smtClean="0">
                <a:latin typeface="Bradley Hand ITC" panose="03070402050302030203" pitchFamily="66" charset="0"/>
              </a:rPr>
              <a:t>)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9089676" y="3982245"/>
            <a:ext cx="577735" cy="67684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>
            <a:endCxn id="84" idx="3"/>
          </p:cNvCxnSpPr>
          <p:nvPr/>
        </p:nvCxnSpPr>
        <p:spPr>
          <a:xfrm flipV="1">
            <a:off x="7208034" y="4559966"/>
            <a:ext cx="1966249" cy="103379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12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classification use cross-entropy loss</a:t>
                </a:r>
              </a:p>
              <a:p>
                <a:r>
                  <a:rPr lang="en-US" dirty="0" smtClean="0"/>
                  <a:t>Use Stochastic Gradient Descent on mini-batches</a:t>
                </a:r>
              </a:p>
              <a:p>
                <a:r>
                  <a:rPr lang="en-US" dirty="0" smtClean="0"/>
                  <a:t>Shuffle training examples </a:t>
                </a:r>
                <a:r>
                  <a:rPr lang="en-US" b="1" dirty="0" smtClean="0"/>
                  <a:t>at each </a:t>
                </a:r>
                <a:r>
                  <a:rPr lang="en-US" dirty="0" smtClean="0"/>
                  <a:t>new epoch</a:t>
                </a:r>
              </a:p>
              <a:p>
                <a:r>
                  <a:rPr lang="en-US" dirty="0" smtClean="0"/>
                  <a:t>Normalize input variables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practical tricks of the trade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2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133558"/>
            <a:ext cx="10922000" cy="4748106"/>
          </a:xfrm>
        </p:spPr>
        <p:txBody>
          <a:bodyPr/>
          <a:lstStyle/>
          <a:p>
            <a:r>
              <a:rPr lang="en-US" dirty="0" smtClean="0"/>
              <a:t>Collect annotated data</a:t>
            </a:r>
          </a:p>
          <a:p>
            <a:r>
              <a:rPr lang="en-US" dirty="0" smtClean="0"/>
              <a:t>Define model and initialize randomly</a:t>
            </a:r>
          </a:p>
          <a:p>
            <a:r>
              <a:rPr lang="en-US" dirty="0" smtClean="0"/>
              <a:t>Predict based on current model</a:t>
            </a:r>
          </a:p>
          <a:p>
            <a:pPr lvl="1"/>
            <a:r>
              <a:rPr lang="en-US" dirty="0" smtClean="0"/>
              <a:t>In neural network jargon </a:t>
            </a:r>
            <a:r>
              <a:rPr lang="en-US" b="1" dirty="0" smtClean="0"/>
              <a:t>“forward propagation”</a:t>
            </a:r>
          </a:p>
          <a:p>
            <a:r>
              <a:rPr lang="en-US" dirty="0" smtClean="0"/>
              <a:t>Evaluate predictions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Forward computations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140635" y="4208534"/>
            <a:ext cx="1554722" cy="1583674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45907" y="3385747"/>
            <a:ext cx="823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6034" y="3720071"/>
            <a:ext cx="2402541" cy="2541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02990" y="3837309"/>
                <a:ext cx="12691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990" y="3837309"/>
                <a:ext cx="1269129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6250" t="-7042" r="-9135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9257861" y="3346649"/>
            <a:ext cx="3298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Objective/Loss/Cost/Energy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83074" y="3709157"/>
            <a:ext cx="3227646" cy="2560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629529" y="3782045"/>
                <a:ext cx="16279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529" y="3782045"/>
                <a:ext cx="1627945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4120" t="-25352" r="-9363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814433" y="3338104"/>
            <a:ext cx="297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Score/Prediction/Output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5140" y="3700042"/>
            <a:ext cx="3052536" cy="2560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89460" y="3782046"/>
                <a:ext cx="20249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460" y="3782046"/>
                <a:ext cx="2024977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3313" t="-25352" r="-5723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/>
          <p:cNvSpPr/>
          <p:nvPr/>
        </p:nvSpPr>
        <p:spPr>
          <a:xfrm>
            <a:off x="1467293" y="4799149"/>
            <a:ext cx="1040798" cy="451867"/>
          </a:xfrm>
          <a:prstGeom prst="rightArrow">
            <a:avLst/>
          </a:prstGeom>
          <a:solidFill>
            <a:srgbClr val="7EA9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457887" y="4774437"/>
            <a:ext cx="1040798" cy="451867"/>
          </a:xfrm>
          <a:prstGeom prst="rightArrow">
            <a:avLst/>
          </a:prstGeom>
          <a:solidFill>
            <a:srgbClr val="7EA9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8143962" y="4753971"/>
            <a:ext cx="1040798" cy="451867"/>
          </a:xfrm>
          <a:prstGeom prst="rightArrow">
            <a:avLst/>
          </a:prstGeom>
          <a:solidFill>
            <a:srgbClr val="7EA9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13858" y="4774437"/>
            <a:ext cx="1153435" cy="621045"/>
            <a:chOff x="29439" y="4600226"/>
            <a:chExt cx="1153435" cy="6210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790587" y="4610614"/>
                  <a:ext cx="3922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587" y="4610614"/>
                  <a:ext cx="39228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/>
            <p:cNvSpPr/>
            <p:nvPr/>
          </p:nvSpPr>
          <p:spPr>
            <a:xfrm>
              <a:off x="177158" y="4600226"/>
              <a:ext cx="7727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Input: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795069" y="4851939"/>
                  <a:ext cx="3826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069" y="4851939"/>
                  <a:ext cx="38266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29439" y="4833310"/>
              <a:ext cx="9652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Targets: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39416" y="4091825"/>
            <a:ext cx="1075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0"/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  <a:latin typeface="Bradley Hand ITC" panose="03070402050302030203" pitchFamily="66" charset="0"/>
              </a:rPr>
              <a:t>Data</a:t>
            </a:r>
            <a:endParaRPr lang="en-US" sz="3200" b="1" dirty="0">
              <a:ln w="0"/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  <a:latin typeface="Bradley Hand ITC" panose="03070402050302030203" pitchFamily="66" charset="0"/>
            </a:endParaRPr>
          </a:p>
        </p:txBody>
      </p:sp>
      <p:pic>
        <p:nvPicPr>
          <p:cNvPr id="1026" name="Picture 2" descr="http://3.bp.blogspot.com/-BhtJwh_prvY/Te0s9HDAhBI/AAAAAAAAA6Q/wQjXX1I2UGI/s1600/Function+y+%253D+x2.01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508" y="4373860"/>
            <a:ext cx="2176656" cy="163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limchiawei-tennshaun-yongzhen-haoyuan-modulusfunction.wiki.hci.edu.sg/file/view/f(x)%3Dx.png/231254308/800x442/f(x)%3Dx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6" r="22159"/>
          <a:stretch/>
        </p:blipFill>
        <p:spPr bwMode="auto">
          <a:xfrm>
            <a:off x="5926038" y="4374281"/>
            <a:ext cx="1549061" cy="15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 rot="18887983">
                <a:off x="5563817" y="4742519"/>
                <a:ext cx="20249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87983">
                <a:off x="5563817" y="4742519"/>
                <a:ext cx="2024977" cy="430887"/>
              </a:xfrm>
              <a:prstGeom prst="rect">
                <a:avLst/>
              </a:prstGeom>
              <a:blipFill rotWithShape="0">
                <a:blip r:embed="rId9"/>
                <a:stretch>
                  <a:fillRect l="-5965" t="-5575" r="-9474" b="-5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1" name="Group 1030"/>
          <p:cNvGrpSpPr/>
          <p:nvPr/>
        </p:nvGrpSpPr>
        <p:grpSpPr>
          <a:xfrm>
            <a:off x="2668815" y="4432657"/>
            <a:ext cx="1697370" cy="1271990"/>
            <a:chOff x="7487390" y="62574"/>
            <a:chExt cx="1697370" cy="1271990"/>
          </a:xfrm>
        </p:grpSpPr>
        <p:sp>
          <p:nvSpPr>
            <p:cNvPr id="39" name="Oval 38"/>
            <p:cNvSpPr/>
            <p:nvPr/>
          </p:nvSpPr>
          <p:spPr>
            <a:xfrm>
              <a:off x="7544262" y="62574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8172370" y="62574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8800478" y="62574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544262" y="950282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8172370" y="950282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800478" y="950282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/>
            <p:cNvCxnSpPr>
              <a:stCxn id="45" idx="0"/>
              <a:endCxn id="39" idx="4"/>
            </p:cNvCxnSpPr>
            <p:nvPr/>
          </p:nvCxnSpPr>
          <p:spPr>
            <a:xfrm flipV="1">
              <a:off x="7736403" y="446856"/>
              <a:ext cx="0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5" idx="0"/>
              <a:endCxn id="43" idx="4"/>
            </p:cNvCxnSpPr>
            <p:nvPr/>
          </p:nvCxnSpPr>
          <p:spPr>
            <a:xfrm flipV="1">
              <a:off x="7736403" y="446856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5" idx="0"/>
              <a:endCxn id="44" idx="4"/>
            </p:cNvCxnSpPr>
            <p:nvPr/>
          </p:nvCxnSpPr>
          <p:spPr>
            <a:xfrm flipV="1">
              <a:off x="7736403" y="446856"/>
              <a:ext cx="1256216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6" idx="0"/>
              <a:endCxn id="39" idx="4"/>
            </p:cNvCxnSpPr>
            <p:nvPr/>
          </p:nvCxnSpPr>
          <p:spPr>
            <a:xfrm flipH="1" flipV="1">
              <a:off x="7736403" y="446856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6" idx="0"/>
              <a:endCxn id="43" idx="4"/>
            </p:cNvCxnSpPr>
            <p:nvPr/>
          </p:nvCxnSpPr>
          <p:spPr>
            <a:xfrm flipV="1">
              <a:off x="8364511" y="446856"/>
              <a:ext cx="0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6" idx="0"/>
              <a:endCxn id="44" idx="4"/>
            </p:cNvCxnSpPr>
            <p:nvPr/>
          </p:nvCxnSpPr>
          <p:spPr>
            <a:xfrm flipV="1">
              <a:off x="8364511" y="446856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47" idx="0"/>
              <a:endCxn id="44" idx="4"/>
            </p:cNvCxnSpPr>
            <p:nvPr/>
          </p:nvCxnSpPr>
          <p:spPr>
            <a:xfrm flipV="1">
              <a:off x="8992619" y="446856"/>
              <a:ext cx="0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47" idx="0"/>
              <a:endCxn id="43" idx="4"/>
            </p:cNvCxnSpPr>
            <p:nvPr/>
          </p:nvCxnSpPr>
          <p:spPr>
            <a:xfrm flipH="1" flipV="1">
              <a:off x="8364511" y="446856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/>
            <p:cNvCxnSpPr>
              <a:stCxn id="47" idx="0"/>
              <a:endCxn id="39" idx="4"/>
            </p:cNvCxnSpPr>
            <p:nvPr/>
          </p:nvCxnSpPr>
          <p:spPr>
            <a:xfrm flipH="1" flipV="1">
              <a:off x="7736403" y="446856"/>
              <a:ext cx="1256216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Rectangle 1024"/>
                <p:cNvSpPr/>
                <p:nvPr/>
              </p:nvSpPr>
              <p:spPr>
                <a:xfrm>
                  <a:off x="7487390" y="521284"/>
                  <a:ext cx="377283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5" name="Rectangle 10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390" y="521284"/>
                  <a:ext cx="377283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814839" y="5469005"/>
                <a:ext cx="1684564" cy="471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Bradley Hand ITC" panose="03070402050302030203" pitchFamily="66" charset="0"/>
                            </a:rPr>
                            <m:t> 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39" y="5469005"/>
                <a:ext cx="1684564" cy="47128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4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3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5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31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</a:t>
            </a:r>
            <a:r>
              <a:rPr lang="en-US" dirty="0"/>
              <a:t>a</a:t>
            </a:r>
            <a:r>
              <a:rPr lang="el-GR" dirty="0" smtClean="0"/>
              <a:t> </a:t>
            </a:r>
            <a:r>
              <a:rPr lang="en-US" i="1" dirty="0" smtClean="0"/>
              <a:t>module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218" name="Picture 2" descr="http://homeli.co.uk/wp-content/uploads/2013/12/Cubit-Modular-Shelving-System-Rainbow-Configu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30" y="0"/>
            <a:ext cx="80813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ight Arrow 145"/>
          <p:cNvSpPr/>
          <p:nvPr/>
        </p:nvSpPr>
        <p:spPr>
          <a:xfrm rot="686805">
            <a:off x="2448071" y="4669278"/>
            <a:ext cx="4376399" cy="36067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/>
          <p:cNvSpPr/>
          <p:nvPr/>
        </p:nvSpPr>
        <p:spPr>
          <a:xfrm>
            <a:off x="2683999" y="4066281"/>
            <a:ext cx="912309" cy="36067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/>
          <p:cNvSpPr/>
          <p:nvPr/>
        </p:nvSpPr>
        <p:spPr>
          <a:xfrm rot="20555150">
            <a:off x="2697494" y="3316461"/>
            <a:ext cx="4081526" cy="36067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989693"/>
            <a:ext cx="10922000" cy="4748106"/>
          </a:xfrm>
        </p:spPr>
        <p:txBody>
          <a:bodyPr/>
          <a:lstStyle/>
          <a:p>
            <a:r>
              <a:rPr lang="en-US" dirty="0" smtClean="0"/>
              <a:t>A neural network model is a series of hierarchically connected functions</a:t>
            </a:r>
          </a:p>
          <a:p>
            <a:r>
              <a:rPr lang="en-US" dirty="0" smtClean="0"/>
              <a:t>This hierarchies can be very, very complex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network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7651" y="3201253"/>
            <a:ext cx="2402541" cy="2541824"/>
            <a:chOff x="3220683" y="2400381"/>
            <a:chExt cx="2402541" cy="2541824"/>
          </a:xfrm>
        </p:grpSpPr>
        <p:sp>
          <p:nvSpPr>
            <p:cNvPr id="7" name="Rectangle 6"/>
            <p:cNvSpPr/>
            <p:nvPr/>
          </p:nvSpPr>
          <p:spPr>
            <a:xfrm>
              <a:off x="3220683" y="2400381"/>
              <a:ext cx="2402541" cy="2541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Bradley Hand ITC" panose="03070402050302030203" pitchFamily="66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817639" y="2517619"/>
                  <a:ext cx="126912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639" y="2517619"/>
                  <a:ext cx="1269129" cy="4308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220" t="-7042" r="-8612" b="-281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/>
            <p:cNvGrpSpPr/>
            <p:nvPr/>
          </p:nvGrpSpPr>
          <p:grpSpPr>
            <a:xfrm>
              <a:off x="3583464" y="3112967"/>
              <a:ext cx="1697370" cy="1271990"/>
              <a:chOff x="7487390" y="62574"/>
              <a:chExt cx="1697370" cy="127199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544262" y="62574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172370" y="62574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800478" y="62574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544262" y="950282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172370" y="950282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800478" y="950282"/>
                <a:ext cx="384282" cy="3842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/>
              <p:cNvCxnSpPr>
                <a:stCxn id="13" idx="0"/>
                <a:endCxn id="10" idx="4"/>
              </p:cNvCxnSpPr>
              <p:nvPr/>
            </p:nvCxnSpPr>
            <p:spPr>
              <a:xfrm flipV="1">
                <a:off x="7736403" y="446856"/>
                <a:ext cx="0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13" idx="0"/>
                <a:endCxn id="11" idx="4"/>
              </p:cNvCxnSpPr>
              <p:nvPr/>
            </p:nvCxnSpPr>
            <p:spPr>
              <a:xfrm flipV="1">
                <a:off x="7736403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3" idx="0"/>
                <a:endCxn id="12" idx="4"/>
              </p:cNvCxnSpPr>
              <p:nvPr/>
            </p:nvCxnSpPr>
            <p:spPr>
              <a:xfrm flipV="1">
                <a:off x="7736403" y="446856"/>
                <a:ext cx="1256216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4" idx="0"/>
                <a:endCxn id="10" idx="4"/>
              </p:cNvCxnSpPr>
              <p:nvPr/>
            </p:nvCxnSpPr>
            <p:spPr>
              <a:xfrm flipH="1" flipV="1">
                <a:off x="7736403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14" idx="0"/>
                <a:endCxn id="11" idx="4"/>
              </p:cNvCxnSpPr>
              <p:nvPr/>
            </p:nvCxnSpPr>
            <p:spPr>
              <a:xfrm flipV="1">
                <a:off x="8364511" y="446856"/>
                <a:ext cx="0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4" idx="0"/>
                <a:endCxn id="12" idx="4"/>
              </p:cNvCxnSpPr>
              <p:nvPr/>
            </p:nvCxnSpPr>
            <p:spPr>
              <a:xfrm flipV="1">
                <a:off x="8364511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15" idx="0"/>
                <a:endCxn id="12" idx="4"/>
              </p:cNvCxnSpPr>
              <p:nvPr/>
            </p:nvCxnSpPr>
            <p:spPr>
              <a:xfrm flipV="1">
                <a:off x="8992619" y="446856"/>
                <a:ext cx="0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5" idx="0"/>
                <a:endCxn id="11" idx="4"/>
              </p:cNvCxnSpPr>
              <p:nvPr/>
            </p:nvCxnSpPr>
            <p:spPr>
              <a:xfrm flipH="1" flipV="1">
                <a:off x="8364511" y="446856"/>
                <a:ext cx="628108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15" idx="0"/>
                <a:endCxn id="10" idx="4"/>
              </p:cNvCxnSpPr>
              <p:nvPr/>
            </p:nvCxnSpPr>
            <p:spPr>
              <a:xfrm flipH="1" flipV="1">
                <a:off x="7736403" y="446856"/>
                <a:ext cx="1256216" cy="5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7487390" y="521284"/>
                    <a:ext cx="377283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7390" y="521284"/>
                    <a:ext cx="377283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0" name="Group 59"/>
          <p:cNvGrpSpPr/>
          <p:nvPr/>
        </p:nvGrpSpPr>
        <p:grpSpPr>
          <a:xfrm>
            <a:off x="6801993" y="2258717"/>
            <a:ext cx="4815663" cy="1002748"/>
            <a:chOff x="6525839" y="3872810"/>
            <a:chExt cx="4815663" cy="1002748"/>
          </a:xfrm>
        </p:grpSpPr>
        <p:sp>
          <p:nvSpPr>
            <p:cNvPr id="26" name="Rectangle 25"/>
            <p:cNvSpPr/>
            <p:nvPr/>
          </p:nvSpPr>
          <p:spPr>
            <a:xfrm>
              <a:off x="7075082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32154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613859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06197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198535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6" idx="3"/>
              <a:endCxn id="27" idx="1"/>
            </p:cNvCxnSpPr>
            <p:nvPr/>
          </p:nvCxnSpPr>
          <p:spPr>
            <a:xfrm>
              <a:off x="7489751" y="4374184"/>
              <a:ext cx="342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7" idx="3"/>
              <a:endCxn id="28" idx="1"/>
            </p:cNvCxnSpPr>
            <p:nvPr/>
          </p:nvCxnSpPr>
          <p:spPr>
            <a:xfrm>
              <a:off x="8246823" y="4374184"/>
              <a:ext cx="367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8" idx="3"/>
              <a:endCxn id="29" idx="1"/>
            </p:cNvCxnSpPr>
            <p:nvPr/>
          </p:nvCxnSpPr>
          <p:spPr>
            <a:xfrm>
              <a:off x="9028528" y="4374184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9" idx="3"/>
              <a:endCxn id="30" idx="1"/>
            </p:cNvCxnSpPr>
            <p:nvPr/>
          </p:nvCxnSpPr>
          <p:spPr>
            <a:xfrm>
              <a:off x="9820866" y="4374184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 rot="5400000">
                  <a:off x="6911579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911579" y="4248964"/>
                  <a:ext cx="8139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500" t="-5263" r="-5000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 rot="5400000">
                  <a:off x="7661650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661650" y="4248964"/>
                  <a:ext cx="813941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7500" t="-6015" r="-5000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 rot="5400000">
                  <a:off x="8437935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437935" y="4248964"/>
                  <a:ext cx="813941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00" t="-6015" r="-5000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 rot="5400000">
                  <a:off x="9215161" y="4248964"/>
                  <a:ext cx="81868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15161" y="4248964"/>
                  <a:ext cx="818686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500" t="-5185" r="-5000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 rot="5400000">
                  <a:off x="10025195" y="4248964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025195" y="4248964"/>
                  <a:ext cx="813941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829" t="-6015" r="-4878" b="-8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/>
            <p:cNvCxnSpPr>
              <a:endCxn id="26" idx="1"/>
            </p:cNvCxnSpPr>
            <p:nvPr/>
          </p:nvCxnSpPr>
          <p:spPr>
            <a:xfrm>
              <a:off x="6762307" y="4372074"/>
              <a:ext cx="312775" cy="2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0" idx="3"/>
              <a:endCxn id="54" idx="1"/>
            </p:cNvCxnSpPr>
            <p:nvPr/>
          </p:nvCxnSpPr>
          <p:spPr>
            <a:xfrm>
              <a:off x="10613204" y="4374184"/>
              <a:ext cx="313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10926833" y="3872810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0902045" y="4256700"/>
                  <a:ext cx="46429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𝑜𝑠𝑠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902045" y="4256700"/>
                  <a:ext cx="464294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500" t="-9211"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 rot="5400000">
                  <a:off x="6365924" y="4256701"/>
                  <a:ext cx="56605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𝑛𝑝𝑢𝑡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365924" y="4256701"/>
                  <a:ext cx="566052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5000" t="-6452" b="-86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/>
          <p:cNvGrpSpPr/>
          <p:nvPr/>
        </p:nvGrpSpPr>
        <p:grpSpPr>
          <a:xfrm rot="16200000">
            <a:off x="2592047" y="2993425"/>
            <a:ext cx="4339677" cy="2259090"/>
            <a:chOff x="5639437" y="3413437"/>
            <a:chExt cx="4815662" cy="2259090"/>
          </a:xfrm>
        </p:grpSpPr>
        <p:sp>
          <p:nvSpPr>
            <p:cNvPr id="62" name="Rectangle 61"/>
            <p:cNvSpPr/>
            <p:nvPr/>
          </p:nvSpPr>
          <p:spPr>
            <a:xfrm>
              <a:off x="6188686" y="4116339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018536" y="34134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69167" y="3413437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519799" y="41163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288624" y="3413438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2" idx="3"/>
              <a:endCxn id="63" idx="1"/>
            </p:cNvCxnSpPr>
            <p:nvPr/>
          </p:nvCxnSpPr>
          <p:spPr>
            <a:xfrm flipV="1">
              <a:off x="6603352" y="3865256"/>
              <a:ext cx="415182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63" idx="3"/>
              <a:endCxn id="64" idx="1"/>
            </p:cNvCxnSpPr>
            <p:nvPr/>
          </p:nvCxnSpPr>
          <p:spPr>
            <a:xfrm>
              <a:off x="7433203" y="3865256"/>
              <a:ext cx="335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4" idx="3"/>
              <a:endCxn id="65" idx="1"/>
            </p:cNvCxnSpPr>
            <p:nvPr/>
          </p:nvCxnSpPr>
          <p:spPr>
            <a:xfrm>
              <a:off x="8183835" y="3865255"/>
              <a:ext cx="335963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5" idx="3"/>
              <a:endCxn id="66" idx="1"/>
            </p:cNvCxnSpPr>
            <p:nvPr/>
          </p:nvCxnSpPr>
          <p:spPr>
            <a:xfrm flipV="1">
              <a:off x="8934466" y="3865255"/>
              <a:ext cx="354157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 rot="5400000">
                  <a:off x="6065406" y="4443144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065406" y="4443144"/>
                  <a:ext cx="733490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0000" t="-5556" r="-15833" b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 rot="5400000">
                  <a:off x="6888255" y="3740243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888255" y="3740243"/>
                  <a:ext cx="733490" cy="246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0000" t="-5405" r="-16667" b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 rot="5400000">
                  <a:off x="7633467" y="3740243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633467" y="3740243"/>
                  <a:ext cx="733490" cy="246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0000" t="-5556" r="-16667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 rot="5400000">
                  <a:off x="8369222" y="4443144"/>
                  <a:ext cx="73776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369222" y="4443144"/>
                  <a:ext cx="737766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9917" t="-5556" r="-16529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 rot="5400000">
                  <a:off x="9155509" y="3740243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155509" y="3740243"/>
                  <a:ext cx="73349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0000" t="-5556" r="-16667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/>
            <p:cNvCxnSpPr>
              <a:endCxn id="62" idx="1"/>
            </p:cNvCxnSpPr>
            <p:nvPr/>
          </p:nvCxnSpPr>
          <p:spPr>
            <a:xfrm>
              <a:off x="5875907" y="4566255"/>
              <a:ext cx="312775" cy="1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6" idx="3"/>
              <a:endCxn id="78" idx="1"/>
            </p:cNvCxnSpPr>
            <p:nvPr/>
          </p:nvCxnSpPr>
          <p:spPr>
            <a:xfrm>
              <a:off x="9703292" y="3865254"/>
              <a:ext cx="337141" cy="70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10040430" y="4116339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 rot="5400000">
                  <a:off x="10038586" y="4450115"/>
                  <a:ext cx="4184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𝑜𝑠𝑠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038586" y="4450115"/>
                  <a:ext cx="418403" cy="24622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6176" r="-1029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 rot="5400000">
                  <a:off x="5507496" y="4450118"/>
                  <a:ext cx="5101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𝑛𝑝𝑢𝑡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507496" y="4450118"/>
                  <a:ext cx="510103" cy="24622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3095" r="-14286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/>
            <p:cNvSpPr/>
            <p:nvPr/>
          </p:nvSpPr>
          <p:spPr>
            <a:xfrm>
              <a:off x="7012440" y="4768892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 rot="5400000">
                  <a:off x="6882161" y="5095696"/>
                  <a:ext cx="73349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882161" y="5095696"/>
                  <a:ext cx="733490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0000" t="-5405" r="-16667" b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/>
            <p:cNvCxnSpPr>
              <a:stCxn id="62" idx="3"/>
              <a:endCxn id="87" idx="1"/>
            </p:cNvCxnSpPr>
            <p:nvPr/>
          </p:nvCxnSpPr>
          <p:spPr>
            <a:xfrm>
              <a:off x="6603349" y="4568156"/>
              <a:ext cx="409092" cy="652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7" idx="3"/>
              <a:endCxn id="65" idx="1"/>
            </p:cNvCxnSpPr>
            <p:nvPr/>
          </p:nvCxnSpPr>
          <p:spPr>
            <a:xfrm flipV="1">
              <a:off x="7427110" y="4568157"/>
              <a:ext cx="1092684" cy="652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9288620" y="4751650"/>
              <a:ext cx="414669" cy="903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 rot="5400000">
                  <a:off x="9138044" y="5078455"/>
                  <a:ext cx="73776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138044" y="5078455"/>
                  <a:ext cx="737766" cy="2462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9917" t="-5405" r="-15702" b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>
              <a:stCxn id="87" idx="3"/>
              <a:endCxn id="94" idx="1"/>
            </p:cNvCxnSpPr>
            <p:nvPr/>
          </p:nvCxnSpPr>
          <p:spPr>
            <a:xfrm flipV="1">
              <a:off x="7427112" y="5203466"/>
              <a:ext cx="1861511" cy="17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94" idx="3"/>
              <a:endCxn id="78" idx="1"/>
            </p:cNvCxnSpPr>
            <p:nvPr/>
          </p:nvCxnSpPr>
          <p:spPr>
            <a:xfrm flipV="1">
              <a:off x="9703295" y="4568158"/>
              <a:ext cx="337142" cy="635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64" idx="3"/>
              <a:endCxn id="66" idx="1"/>
            </p:cNvCxnSpPr>
            <p:nvPr/>
          </p:nvCxnSpPr>
          <p:spPr>
            <a:xfrm rot="5400000" flipV="1">
              <a:off x="8736230" y="3312862"/>
              <a:ext cx="1" cy="1104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7012208" y="4786277"/>
            <a:ext cx="4815663" cy="1002748"/>
            <a:chOff x="6043528" y="4184716"/>
            <a:chExt cx="4815663" cy="1002748"/>
          </a:xfrm>
        </p:grpSpPr>
        <p:sp>
          <p:nvSpPr>
            <p:cNvPr id="104" name="Rectangle 103"/>
            <p:cNvSpPr/>
            <p:nvPr/>
          </p:nvSpPr>
          <p:spPr>
            <a:xfrm>
              <a:off x="6592771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349843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131548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923886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716224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>
              <a:stCxn id="104" idx="3"/>
              <a:endCxn id="105" idx="1"/>
            </p:cNvCxnSpPr>
            <p:nvPr/>
          </p:nvCxnSpPr>
          <p:spPr>
            <a:xfrm>
              <a:off x="7007440" y="4686090"/>
              <a:ext cx="342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5" idx="3"/>
              <a:endCxn id="106" idx="1"/>
            </p:cNvCxnSpPr>
            <p:nvPr/>
          </p:nvCxnSpPr>
          <p:spPr>
            <a:xfrm>
              <a:off x="7764512" y="4686090"/>
              <a:ext cx="367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6" idx="3"/>
              <a:endCxn id="107" idx="1"/>
            </p:cNvCxnSpPr>
            <p:nvPr/>
          </p:nvCxnSpPr>
          <p:spPr>
            <a:xfrm>
              <a:off x="8546217" y="4686090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7" idx="3"/>
              <a:endCxn id="108" idx="1"/>
            </p:cNvCxnSpPr>
            <p:nvPr/>
          </p:nvCxnSpPr>
          <p:spPr>
            <a:xfrm>
              <a:off x="9338555" y="4686090"/>
              <a:ext cx="377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6429268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429268" y="4560870"/>
                  <a:ext cx="813941" cy="24622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26829" t="-5224" r="-4878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 rot="5400000">
                  <a:off x="7179339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179339" y="4560870"/>
                  <a:ext cx="813941" cy="24622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26829" t="-5970" r="-4878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 rot="5400000">
                  <a:off x="7955624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955624" y="4560870"/>
                  <a:ext cx="813941" cy="246221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30000" t="-5970" r="-5000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 rot="5400000">
                  <a:off x="8732850" y="4560870"/>
                  <a:ext cx="81868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732850" y="4560870"/>
                  <a:ext cx="818686" cy="246221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26829" t="-5224" r="-4878"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 rot="5400000">
                  <a:off x="9542884" y="4560870"/>
                  <a:ext cx="8139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542884" y="4560870"/>
                  <a:ext cx="813941" cy="246221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27500" t="-5970" r="-5000" b="-8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/>
            <p:cNvCxnSpPr>
              <a:endCxn id="104" idx="1"/>
            </p:cNvCxnSpPr>
            <p:nvPr/>
          </p:nvCxnSpPr>
          <p:spPr>
            <a:xfrm>
              <a:off x="6279996" y="4683980"/>
              <a:ext cx="312775" cy="2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8" idx="3"/>
              <a:endCxn id="120" idx="1"/>
            </p:cNvCxnSpPr>
            <p:nvPr/>
          </p:nvCxnSpPr>
          <p:spPr>
            <a:xfrm>
              <a:off x="10130893" y="4686090"/>
              <a:ext cx="313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/>
            <p:cNvSpPr/>
            <p:nvPr/>
          </p:nvSpPr>
          <p:spPr>
            <a:xfrm>
              <a:off x="10444522" y="4184716"/>
              <a:ext cx="414669" cy="10027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/>
                <p:cNvSpPr txBox="1"/>
                <p:nvPr/>
              </p:nvSpPr>
              <p:spPr>
                <a:xfrm rot="5400000">
                  <a:off x="10419734" y="4568606"/>
                  <a:ext cx="46429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𝑜𝑠𝑠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21" name="TextBox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419734" y="4568606"/>
                  <a:ext cx="464294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7895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 rot="5400000">
                  <a:off x="5883613" y="4568607"/>
                  <a:ext cx="56605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𝑛𝑝𝑢𝑡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883613" y="4568607"/>
                  <a:ext cx="566052" cy="246221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21951" t="-7527" b="-86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Curved Connector 123"/>
            <p:cNvCxnSpPr>
              <a:stCxn id="104" idx="1"/>
              <a:endCxn id="104" idx="3"/>
            </p:cNvCxnSpPr>
            <p:nvPr/>
          </p:nvCxnSpPr>
          <p:spPr>
            <a:xfrm rot="10800000" flipH="1">
              <a:off x="6592770" y="4686090"/>
              <a:ext cx="414669" cy="12700"/>
            </a:xfrm>
            <a:prstGeom prst="curvedConnector5">
              <a:avLst>
                <a:gd name="adj1" fmla="val -55128"/>
                <a:gd name="adj2" fmla="val 5747827"/>
                <a:gd name="adj3" fmla="val 155128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/>
            <p:cNvCxnSpPr>
              <a:stCxn id="105" idx="3"/>
              <a:endCxn id="105" idx="1"/>
            </p:cNvCxnSpPr>
            <p:nvPr/>
          </p:nvCxnSpPr>
          <p:spPr>
            <a:xfrm flipH="1">
              <a:off x="7349843" y="4686090"/>
              <a:ext cx="414669" cy="12700"/>
            </a:xfrm>
            <a:prstGeom prst="curvedConnector5">
              <a:avLst>
                <a:gd name="adj1" fmla="val -55128"/>
                <a:gd name="adj2" fmla="val 5747827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urved Connector 130"/>
            <p:cNvCxnSpPr>
              <a:stCxn id="106" idx="3"/>
              <a:endCxn id="106" idx="1"/>
            </p:cNvCxnSpPr>
            <p:nvPr/>
          </p:nvCxnSpPr>
          <p:spPr>
            <a:xfrm flipH="1">
              <a:off x="8131548" y="4686090"/>
              <a:ext cx="414669" cy="12700"/>
            </a:xfrm>
            <a:prstGeom prst="curvedConnector5">
              <a:avLst>
                <a:gd name="adj1" fmla="val -55128"/>
                <a:gd name="adj2" fmla="val -6224268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urved Connector 136"/>
            <p:cNvCxnSpPr>
              <a:stCxn id="107" idx="3"/>
              <a:endCxn id="107" idx="1"/>
            </p:cNvCxnSpPr>
            <p:nvPr/>
          </p:nvCxnSpPr>
          <p:spPr>
            <a:xfrm flipH="1">
              <a:off x="8923886" y="4686090"/>
              <a:ext cx="414669" cy="12700"/>
            </a:xfrm>
            <a:prstGeom prst="curvedConnector5">
              <a:avLst>
                <a:gd name="adj1" fmla="val -55128"/>
                <a:gd name="adj2" fmla="val 5747827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138"/>
            <p:cNvCxnSpPr>
              <a:stCxn id="108" idx="3"/>
              <a:endCxn id="108" idx="1"/>
            </p:cNvCxnSpPr>
            <p:nvPr/>
          </p:nvCxnSpPr>
          <p:spPr>
            <a:xfrm flipH="1">
              <a:off x="9716224" y="4686090"/>
              <a:ext cx="414669" cy="12700"/>
            </a:xfrm>
            <a:prstGeom prst="curvedConnector5">
              <a:avLst>
                <a:gd name="adj1" fmla="val -55128"/>
                <a:gd name="adj2" fmla="val -6056827"/>
                <a:gd name="adj3" fmla="val 1551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Rectangle 146"/>
          <p:cNvSpPr/>
          <p:nvPr/>
        </p:nvSpPr>
        <p:spPr>
          <a:xfrm>
            <a:off x="7899990" y="1541647"/>
            <a:ext cx="2979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Forward connections</a:t>
            </a:r>
          </a:p>
          <a:p>
            <a:r>
              <a:rPr lang="en-US" dirty="0" smtClean="0">
                <a:latin typeface="Bradley Hand ITC" panose="03070402050302030203" pitchFamily="66" charset="0"/>
              </a:rPr>
              <a:t>(Feedforward architecture)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394781" y="3578119"/>
            <a:ext cx="4762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Interweaved connections</a:t>
            </a:r>
            <a:br>
              <a:rPr lang="en-US" dirty="0" smtClean="0">
                <a:latin typeface="Bradley Hand ITC" panose="03070402050302030203" pitchFamily="66" charset="0"/>
              </a:rPr>
            </a:br>
            <a:r>
              <a:rPr lang="en-US" dirty="0" smtClean="0">
                <a:latin typeface="Bradley Hand ITC" panose="03070402050302030203" pitchFamily="66" charset="0"/>
              </a:rPr>
              <a:t>(Directed Acyclic Graph</a:t>
            </a:r>
            <a:br>
              <a:rPr lang="en-US" dirty="0" smtClean="0">
                <a:latin typeface="Bradley Hand ITC" panose="03070402050302030203" pitchFamily="66" charset="0"/>
              </a:rPr>
            </a:br>
            <a:r>
              <a:rPr lang="en-US" dirty="0" smtClean="0">
                <a:latin typeface="Bradley Hand ITC" panose="03070402050302030203" pitchFamily="66" charset="0"/>
              </a:rPr>
              <a:t>architecture- DAGNN)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191903" y="5724742"/>
            <a:ext cx="4500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Loopy connections</a:t>
            </a:r>
            <a:br>
              <a:rPr lang="en-US" dirty="0" smtClean="0">
                <a:latin typeface="Bradley Hand ITC" panose="03070402050302030203" pitchFamily="66" charset="0"/>
              </a:rPr>
            </a:br>
            <a:r>
              <a:rPr lang="en-US" dirty="0" smtClean="0">
                <a:latin typeface="Bradley Hand ITC" panose="03070402050302030203" pitchFamily="66" charset="0"/>
              </a:rPr>
              <a:t>(Recurrent architecture, special care needed)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8213069" y="3834965"/>
            <a:ext cx="1241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Functions</a:t>
            </a:r>
            <a:endParaRPr lang="en-US" dirty="0">
              <a:latin typeface="Bradley Hand ITC" panose="03070402050302030203" pitchFamily="66" charset="0"/>
            </a:endParaRPr>
          </a:p>
        </p:txBody>
      </p:sp>
      <p:cxnSp>
        <p:nvCxnSpPr>
          <p:cNvPr id="152" name="Straight Arrow Connector 151"/>
          <p:cNvCxnSpPr>
            <a:stCxn id="150" idx="0"/>
          </p:cNvCxnSpPr>
          <p:nvPr/>
        </p:nvCxnSpPr>
        <p:spPr>
          <a:xfrm flipH="1" flipV="1">
            <a:off x="7681809" y="3400023"/>
            <a:ext cx="1151918" cy="43494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50" idx="0"/>
          </p:cNvCxnSpPr>
          <p:nvPr/>
        </p:nvCxnSpPr>
        <p:spPr>
          <a:xfrm flipH="1" flipV="1">
            <a:off x="8344775" y="3435763"/>
            <a:ext cx="488952" cy="39920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0"/>
          </p:cNvCxnSpPr>
          <p:nvPr/>
        </p:nvCxnSpPr>
        <p:spPr>
          <a:xfrm flipV="1">
            <a:off x="8833727" y="3362161"/>
            <a:ext cx="263620" cy="4728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50" idx="0"/>
          </p:cNvCxnSpPr>
          <p:nvPr/>
        </p:nvCxnSpPr>
        <p:spPr>
          <a:xfrm flipV="1">
            <a:off x="8833727" y="3409903"/>
            <a:ext cx="1050748" cy="42506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8746808" y="3428077"/>
            <a:ext cx="1945848" cy="4068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8691708" y="3397204"/>
            <a:ext cx="2718613" cy="4524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50" idx="1"/>
          </p:cNvCxnSpPr>
          <p:nvPr/>
        </p:nvCxnSpPr>
        <p:spPr>
          <a:xfrm flipH="1" flipV="1">
            <a:off x="5950243" y="2837367"/>
            <a:ext cx="2262826" cy="118226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0" idx="1"/>
            <a:endCxn id="65" idx="2"/>
          </p:cNvCxnSpPr>
          <p:nvPr/>
        </p:nvCxnSpPr>
        <p:spPr>
          <a:xfrm flipH="1" flipV="1">
            <a:off x="5238877" y="3510303"/>
            <a:ext cx="2974192" cy="50932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0" idx="1"/>
            <a:endCxn id="64" idx="2"/>
          </p:cNvCxnSpPr>
          <p:nvPr/>
        </p:nvCxnSpPr>
        <p:spPr>
          <a:xfrm flipH="1">
            <a:off x="4535976" y="4019631"/>
            <a:ext cx="3677093" cy="16711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50" idx="1"/>
            <a:endCxn id="87" idx="2"/>
          </p:cNvCxnSpPr>
          <p:nvPr/>
        </p:nvCxnSpPr>
        <p:spPr>
          <a:xfrm flipH="1">
            <a:off x="5891431" y="4019631"/>
            <a:ext cx="2321638" cy="84904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50" idx="2"/>
            <a:endCxn id="104" idx="0"/>
          </p:cNvCxnSpPr>
          <p:nvPr/>
        </p:nvCxnSpPr>
        <p:spPr>
          <a:xfrm flipH="1">
            <a:off x="7768786" y="4204297"/>
            <a:ext cx="1064941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50" idx="2"/>
            <a:endCxn id="105" idx="0"/>
          </p:cNvCxnSpPr>
          <p:nvPr/>
        </p:nvCxnSpPr>
        <p:spPr>
          <a:xfrm flipH="1">
            <a:off x="8525858" y="4204297"/>
            <a:ext cx="307869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50" idx="2"/>
            <a:endCxn id="106" idx="0"/>
          </p:cNvCxnSpPr>
          <p:nvPr/>
        </p:nvCxnSpPr>
        <p:spPr>
          <a:xfrm>
            <a:off x="8833727" y="4204297"/>
            <a:ext cx="473836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50" idx="2"/>
            <a:endCxn id="107" idx="0"/>
          </p:cNvCxnSpPr>
          <p:nvPr/>
        </p:nvCxnSpPr>
        <p:spPr>
          <a:xfrm>
            <a:off x="8833727" y="4204297"/>
            <a:ext cx="1266174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50" idx="2"/>
            <a:endCxn id="108" idx="0"/>
          </p:cNvCxnSpPr>
          <p:nvPr/>
        </p:nvCxnSpPr>
        <p:spPr>
          <a:xfrm>
            <a:off x="8833727" y="4204297"/>
            <a:ext cx="2058512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0" idx="2"/>
            <a:endCxn id="120" idx="0"/>
          </p:cNvCxnSpPr>
          <p:nvPr/>
        </p:nvCxnSpPr>
        <p:spPr>
          <a:xfrm>
            <a:off x="8833727" y="4204297"/>
            <a:ext cx="2786810" cy="58198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Down Arrow 212"/>
          <p:cNvSpPr/>
          <p:nvPr/>
        </p:nvSpPr>
        <p:spPr>
          <a:xfrm>
            <a:off x="11282283" y="1526563"/>
            <a:ext cx="246222" cy="612332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own Arrow 213"/>
          <p:cNvSpPr/>
          <p:nvPr/>
        </p:nvSpPr>
        <p:spPr>
          <a:xfrm>
            <a:off x="11510893" y="4028884"/>
            <a:ext cx="246222" cy="612332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Down Arrow 214"/>
          <p:cNvSpPr/>
          <p:nvPr/>
        </p:nvSpPr>
        <p:spPr>
          <a:xfrm rot="5400000">
            <a:off x="5598573" y="1829440"/>
            <a:ext cx="246222" cy="612332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481347" y="3273339"/>
            <a:ext cx="2615673" cy="161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548512" y="3292605"/>
            <a:ext cx="28450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Functions are implemented </a:t>
            </a:r>
            <a:br>
              <a:rPr lang="en-US" sz="32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</a:br>
            <a:r>
              <a:rPr lang="en-US" sz="32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as Modules</a:t>
            </a:r>
            <a:endParaRPr lang="en-US" sz="3200" b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05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/>
      <p:bldP spid="12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 with respect to the input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l-GR" dirty="0" smtClean="0"/>
              </a:p>
              <a:p>
                <a:r>
                  <a:rPr lang="en-US" dirty="0"/>
                  <a:t>Gradient with respect to the </a:t>
                </a:r>
                <a:r>
                  <a:rPr lang="en-US" dirty="0" smtClean="0"/>
                  <a:t>parameters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08" y="3285460"/>
            <a:ext cx="4224232" cy="29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855" y="8172"/>
            <a:ext cx="4725477" cy="3251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724832" y="1276774"/>
                <a:ext cx="10922000" cy="474810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 </a:t>
                </a:r>
                <a:r>
                  <a:rPr lang="en-US" dirty="0" err="1" smtClean="0"/>
                  <a:t>wrt</a:t>
                </a:r>
                <a:r>
                  <a:rPr lang="en-US" dirty="0" smtClean="0"/>
                  <a:t> the input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 smtClean="0"/>
              </a:p>
              <a:p>
                <a:r>
                  <a:rPr lang="en-US" dirty="0" smtClean="0"/>
                  <a:t>Gradient </a:t>
                </a:r>
                <a:r>
                  <a:rPr lang="en-US" dirty="0" err="1" smtClean="0"/>
                  <a:t>wrt</a:t>
                </a:r>
                <a:r>
                  <a:rPr lang="en-US" dirty="0" smtClean="0"/>
                  <a:t> </a:t>
                </a:r>
                <a:r>
                  <a:rPr lang="en-US" dirty="0"/>
                  <a:t>the </a:t>
                </a:r>
                <a:r>
                  <a:rPr lang="en-US" dirty="0" smtClean="0"/>
                  <a:t>input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/>
                  <a:t>Gradient </a:t>
                </a:r>
                <a:r>
                  <a:rPr lang="en-US" dirty="0" err="1" smtClean="0"/>
                  <a:t>wrt</a:t>
                </a:r>
                <a:r>
                  <a:rPr lang="en-US" dirty="0" smtClean="0"/>
                  <a:t> </a:t>
                </a:r>
                <a:r>
                  <a:rPr lang="en-US" dirty="0"/>
                  <a:t>the </a:t>
                </a:r>
                <a:r>
                  <a:rPr lang="en-US" dirty="0" smtClean="0"/>
                  <a:t>parameters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smtClean="0">
                    <a:solidFill>
                      <a:srgbClr val="00B050"/>
                    </a:solidFill>
                  </a:rPr>
                  <a:t>Output can be interpreted as probability</a:t>
                </a:r>
              </a:p>
              <a:p>
                <a:r>
                  <a:rPr lang="en-US" dirty="0" smtClean="0">
                    <a:solidFill>
                      <a:srgbClr val="00B050"/>
                    </a:solidFill>
                  </a:rPr>
                  <a:t>Always bounds the outputs between 0 and 1, so the network cannot overshoot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Gradients can be small in deep networks because we always multiply with &lt;1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The gradients at the tails are flat to 0, hence no serious updates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Overconfident, but not necessarily “correct”, neurons get stuck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832" y="1276774"/>
                <a:ext cx="10922000" cy="4748106"/>
              </a:xfrm>
              <a:blipFill rotWithShape="0">
                <a:blip r:embed="rId3"/>
                <a:stretch>
                  <a:fillRect l="-1730" t="-1926" r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Sigmoid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43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422106" y="1932016"/>
            <a:ext cx="108284" cy="9264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618758" y="1994326"/>
            <a:ext cx="28074" cy="8641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97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We often want to apply a non-linearity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r>
                  <a:rPr lang="en-US" dirty="0" smtClean="0"/>
                  <a:t> on top of an activation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This way we end up with quite complicated backpropagation equations</a:t>
                </a:r>
              </a:p>
              <a:p>
                <a:r>
                  <a:rPr lang="en-US" dirty="0" smtClean="0"/>
                  <a:t>Since </a:t>
                </a:r>
                <a:r>
                  <a:rPr lang="en-US" b="1" dirty="0" smtClean="0"/>
                  <a:t>everything is a module</a:t>
                </a:r>
                <a:r>
                  <a:rPr lang="en-US" dirty="0" smtClean="0"/>
                  <a:t>, we can decompose this </a:t>
                </a:r>
                <a:r>
                  <a:rPr lang="en-US" b="1" dirty="0" smtClean="0"/>
                  <a:t>to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2 modules</a:t>
                </a:r>
                <a:endParaRPr lang="el-GR" b="1" dirty="0" smtClean="0"/>
              </a:p>
              <a:p>
                <a:endParaRPr lang="el-GR" b="1" dirty="0"/>
              </a:p>
              <a:p>
                <a:r>
                  <a:rPr lang="en-US" dirty="0" smtClean="0"/>
                  <a:t>We now have to perform two backpropagation steps instead of one</a:t>
                </a:r>
              </a:p>
              <a:p>
                <a:r>
                  <a:rPr lang="en-US" b="1" dirty="0" smtClean="0"/>
                  <a:t>But now our gradients are simpler</a:t>
                </a:r>
                <a:endParaRPr lang="en-US" dirty="0"/>
              </a:p>
              <a:p>
                <a:pPr lvl="1"/>
                <a:r>
                  <a:rPr lang="en-US" dirty="0" smtClean="0"/>
                  <a:t>The complications happen when non-linear functions are parametric</a:t>
                </a:r>
              </a:p>
              <a:p>
                <a:pPr lvl="1"/>
                <a:r>
                  <a:rPr lang="en-US" dirty="0" smtClean="0"/>
                  <a:t>We avoid taking the extra gradients w.r.t. parameters inside a non-linearity</a:t>
                </a:r>
              </a:p>
              <a:p>
                <a:pPr lvl="1"/>
                <a:r>
                  <a:rPr lang="en-US" dirty="0" smtClean="0"/>
                  <a:t>This is usually how networks are implemented in Torch</a:t>
                </a:r>
                <a:endParaRPr lang="el-GR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Simplifying backpropagation equations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40199" y="3188301"/>
            <a:ext cx="1701209" cy="552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940199" y="3161726"/>
                <a:ext cx="16830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32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199" y="3161726"/>
                <a:ext cx="1683025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038357" y="3190965"/>
            <a:ext cx="2104656" cy="552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06458" y="3143124"/>
                <a:ext cx="2231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458" y="3143124"/>
                <a:ext cx="2231444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7" idx="3"/>
            <a:endCxn id="9" idx="1"/>
          </p:cNvCxnSpPr>
          <p:nvPr/>
        </p:nvCxnSpPr>
        <p:spPr>
          <a:xfrm>
            <a:off x="5641408" y="3464748"/>
            <a:ext cx="396949" cy="2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14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𝑡𝑎𝑛h</m:t>
                    </m:r>
                    <m:d>
                      <m:d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 with respect to the input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Similar to sigmoid, but with different output range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−1, +1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instead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+1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Stronger gradients, because data is centered</a:t>
                </a:r>
                <a:br>
                  <a:rPr lang="en-US" dirty="0" smtClean="0"/>
                </a:br>
                <a:r>
                  <a:rPr lang="en-US" dirty="0" smtClean="0"/>
                  <a:t>around 0 (not 0.5)</a:t>
                </a:r>
              </a:p>
              <a:p>
                <a:pPr lvl="1"/>
                <a:r>
                  <a:rPr lang="en-US" dirty="0" smtClean="0"/>
                  <a:t>Less bias to hidden layer neurons as now outputs</a:t>
                </a:r>
                <a:br>
                  <a:rPr lang="en-US" dirty="0" smtClean="0"/>
                </a:br>
                <a:r>
                  <a:rPr lang="en-US" dirty="0" smtClean="0"/>
                  <a:t>can be both positive and negative (more likely</a:t>
                </a:r>
                <a:br>
                  <a:rPr lang="en-US" dirty="0" smtClean="0"/>
                </a:br>
                <a:r>
                  <a:rPr lang="en-US" dirty="0" smtClean="0"/>
                  <a:t>to have zero mean in the end)</a:t>
                </a:r>
                <a:endParaRPr lang="el-GR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Tanh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08" y="3002663"/>
            <a:ext cx="4827100" cy="32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Activation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activation function is mostly used for making decisions in a form of a probability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 classes</a:t>
                </a:r>
              </a:p>
              <a:p>
                <a:r>
                  <a:rPr lang="en-US" dirty="0" smtClean="0"/>
                  <a:t>Exploiting the fact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 smtClean="0"/>
                  <a:t>, we usually compute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l-G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provides better stability because </a:t>
                </a:r>
                <a:r>
                  <a:rPr lang="en-US" dirty="0"/>
                  <a:t>avoids exponentianting </a:t>
                </a:r>
                <a:r>
                  <a:rPr lang="en-US" dirty="0" smtClean="0"/>
                  <a:t> large numbers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Softmax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3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0.5 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Mostly used to measure the loss in regression tasks</a:t>
                </a:r>
                <a:endParaRPr lang="en-US" dirty="0"/>
              </a:p>
              <a:p>
                <a:r>
                  <a:rPr lang="en-US" dirty="0" smtClean="0"/>
                  <a:t>Gradient </a:t>
                </a:r>
                <a:r>
                  <a:rPr lang="en-US" dirty="0"/>
                  <a:t>with respect to the input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Euclidean loss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85" y="3024651"/>
            <a:ext cx="4788991" cy="32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1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Activation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={0, 1}</m:t>
                            </m:r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 with respect to the input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/>
                  <a:t>The cross-entropy </a:t>
                </a:r>
                <a:r>
                  <a:rPr lang="en-US" dirty="0" smtClean="0"/>
                  <a:t>loss is the most popular classification losses for classifiers that output probabilities (not SVM)</a:t>
                </a:r>
              </a:p>
              <a:p>
                <a:r>
                  <a:rPr lang="en-US" dirty="0" smtClean="0"/>
                  <a:t>The cross-entropy loss couples well with certain input activations, such as the softmax module or the sigmoid module</a:t>
                </a:r>
              </a:p>
              <a:p>
                <a:pPr lvl="1"/>
                <a:r>
                  <a:rPr lang="en-US" dirty="0" smtClean="0"/>
                  <a:t>Often the gradients of the cross-entropy loss are computed in conjunction with the activation function from the previous layer</a:t>
                </a:r>
              </a:p>
              <a:p>
                <a:r>
                  <a:rPr lang="en-US" dirty="0"/>
                  <a:t>Generalization of logistic regression for more than 2 outputs</a:t>
                </a:r>
                <a:endParaRPr lang="el-G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1540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Cross-entropy loss (log-loss or log-likelihood)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6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There are many more modules that are quite often used in Deep Learning</a:t>
                </a:r>
              </a:p>
              <a:p>
                <a:r>
                  <a:rPr lang="en-US" dirty="0" smtClean="0"/>
                  <a:t>Convolutional filter modules</a:t>
                </a:r>
              </a:p>
              <a:p>
                <a:r>
                  <a:rPr lang="en-US" dirty="0" smtClean="0"/>
                  <a:t>Rectified Linear Unit (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) module</a:t>
                </a:r>
              </a:p>
              <a:p>
                <a:r>
                  <a:rPr lang="en-US" dirty="0" smtClean="0"/>
                  <a:t>Parametric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 module</a:t>
                </a:r>
              </a:p>
              <a:p>
                <a:r>
                  <a:rPr lang="en-US" dirty="0" smtClean="0"/>
                  <a:t>Regularization modules</a:t>
                </a:r>
              </a:p>
              <a:p>
                <a:pPr lvl="1"/>
                <a:r>
                  <a:rPr lang="en-US" dirty="0" smtClean="0"/>
                  <a:t>Dropout</a:t>
                </a:r>
              </a:p>
              <a:p>
                <a:r>
                  <a:rPr lang="en-US" dirty="0" smtClean="0"/>
                  <a:t>Normalization modules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-normalization</a:t>
                </a:r>
              </a:p>
              <a:p>
                <a:r>
                  <a:rPr lang="en-US" dirty="0" smtClean="0"/>
                  <a:t>Loss modules</a:t>
                </a:r>
              </a:p>
              <a:p>
                <a:pPr lvl="1"/>
                <a:r>
                  <a:rPr lang="en-US" dirty="0" smtClean="0"/>
                  <a:t>Hinge loss</a:t>
                </a:r>
              </a:p>
              <a:p>
                <a:r>
                  <a:rPr lang="en-US" dirty="0" smtClean="0"/>
                  <a:t>and others, which we are going to discuss later in the course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specific modules for later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4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Backward computations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10922000" cy="4748106"/>
          </a:xfrm>
        </p:spPr>
        <p:txBody>
          <a:bodyPr/>
          <a:lstStyle/>
          <a:p>
            <a:r>
              <a:rPr lang="en-US" dirty="0" smtClean="0"/>
              <a:t>Collect gradient data</a:t>
            </a:r>
          </a:p>
          <a:p>
            <a:r>
              <a:rPr lang="en-US" dirty="0" smtClean="0"/>
              <a:t>Define model and initialize randomly</a:t>
            </a:r>
          </a:p>
          <a:p>
            <a:r>
              <a:rPr lang="en-US" dirty="0" smtClean="0"/>
              <a:t>Predict based on current model</a:t>
            </a:r>
          </a:p>
          <a:p>
            <a:pPr lvl="1"/>
            <a:r>
              <a:rPr lang="en-US" dirty="0" smtClean="0"/>
              <a:t>In neural network jargon </a:t>
            </a:r>
            <a:r>
              <a:rPr lang="en-US" b="1" dirty="0" smtClean="0"/>
              <a:t>“backpropagation”</a:t>
            </a:r>
          </a:p>
          <a:p>
            <a:r>
              <a:rPr lang="en-US" dirty="0" smtClean="0"/>
              <a:t>Evaluate predictions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044865" y="3382284"/>
            <a:ext cx="823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Model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306034" y="3720071"/>
            <a:ext cx="2402541" cy="2541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Bradley Hand ITC" panose="03070402050302030203" pitchFamily="66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71886" y="3729976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36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282460" y="3350739"/>
            <a:ext cx="3298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Objective/Loss/Cost/Energy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883074" y="3709157"/>
            <a:ext cx="3227646" cy="2560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9690197" y="3752842"/>
                <a:ext cx="1384234" cy="894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197" y="3752842"/>
                <a:ext cx="1384234" cy="894797"/>
              </a:xfrm>
              <a:prstGeom prst="rect">
                <a:avLst/>
              </a:prstGeom>
              <a:blipFill rotWithShape="0">
                <a:blip r:embed="rId2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5837110" y="3370795"/>
            <a:ext cx="297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Score/Prediction/Output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225140" y="3700042"/>
            <a:ext cx="3052536" cy="2560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411080" y="3783255"/>
                <a:ext cx="605486" cy="821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080" y="3783255"/>
                <a:ext cx="605486" cy="8211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ight Arrow 49"/>
          <p:cNvSpPr/>
          <p:nvPr/>
        </p:nvSpPr>
        <p:spPr>
          <a:xfrm rot="10800000">
            <a:off x="4457887" y="4774437"/>
            <a:ext cx="1040798" cy="451867"/>
          </a:xfrm>
          <a:prstGeom prst="rightArrow">
            <a:avLst/>
          </a:prstGeom>
          <a:solidFill>
            <a:srgbClr val="7EA9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0800000">
            <a:off x="8143962" y="4753971"/>
            <a:ext cx="1040798" cy="451867"/>
          </a:xfrm>
          <a:prstGeom prst="rightArrow">
            <a:avLst/>
          </a:prstGeom>
          <a:solidFill>
            <a:srgbClr val="7EA9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an 57"/>
          <p:cNvSpPr/>
          <p:nvPr/>
        </p:nvSpPr>
        <p:spPr>
          <a:xfrm>
            <a:off x="215066" y="4208534"/>
            <a:ext cx="1554722" cy="1583674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+mj-lt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88289" y="4774437"/>
            <a:ext cx="1153435" cy="621045"/>
            <a:chOff x="29439" y="4600226"/>
            <a:chExt cx="1153435" cy="6210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/>
                <p:cNvSpPr/>
                <p:nvPr/>
              </p:nvSpPr>
              <p:spPr>
                <a:xfrm>
                  <a:off x="790587" y="4610614"/>
                  <a:ext cx="3922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587" y="4610614"/>
                  <a:ext cx="39228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 60"/>
            <p:cNvSpPr/>
            <p:nvPr/>
          </p:nvSpPr>
          <p:spPr>
            <a:xfrm>
              <a:off x="177158" y="4600226"/>
              <a:ext cx="7727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Input: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795069" y="4851939"/>
                  <a:ext cx="3826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069" y="4851939"/>
                  <a:ext cx="38266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62"/>
            <p:cNvSpPr/>
            <p:nvPr/>
          </p:nvSpPr>
          <p:spPr>
            <a:xfrm>
              <a:off x="29439" y="4833310"/>
              <a:ext cx="9652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Targets: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513847" y="4091825"/>
            <a:ext cx="1075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0"/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  <a:latin typeface="Bradley Hand ITC" panose="03070402050302030203" pitchFamily="66" charset="0"/>
              </a:rPr>
              <a:t>Data</a:t>
            </a:r>
            <a:endParaRPr lang="en-US" sz="3200" b="1" dirty="0">
              <a:ln w="0"/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  <a:latin typeface="Bradley Hand ITC" panose="03070402050302030203" pitchFamily="66" charset="0"/>
            </a:endParaRPr>
          </a:p>
        </p:txBody>
      </p:sp>
      <p:sp>
        <p:nvSpPr>
          <p:cNvPr id="49" name="Right Arrow 48"/>
          <p:cNvSpPr/>
          <p:nvPr/>
        </p:nvSpPr>
        <p:spPr>
          <a:xfrm rot="10800000">
            <a:off x="1467293" y="4799149"/>
            <a:ext cx="1040798" cy="451867"/>
          </a:xfrm>
          <a:prstGeom prst="rightArrow">
            <a:avLst/>
          </a:prstGeom>
          <a:solidFill>
            <a:srgbClr val="7EA9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947642" y="3798197"/>
                <a:ext cx="1097223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642" y="3798197"/>
                <a:ext cx="1097223" cy="8206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2" descr="http://limchiawei-tennshaun-yongzhen-haoyuan-modulusfunction.wiki.hci.edu.sg/file/view/f(x)%3Dx.png/231254308/800x442/f(x)%3Dx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6" r="22159"/>
          <a:stretch/>
        </p:blipFill>
        <p:spPr bwMode="auto">
          <a:xfrm>
            <a:off x="9689811" y="4671686"/>
            <a:ext cx="1549061" cy="15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 rot="18887983">
                <a:off x="9601618" y="5076265"/>
                <a:ext cx="1381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87983">
                <a:off x="9601618" y="5076265"/>
                <a:ext cx="1381212" cy="430887"/>
              </a:xfrm>
              <a:prstGeom prst="rect">
                <a:avLst/>
              </a:prstGeom>
              <a:blipFill rotWithShape="0">
                <a:blip r:embed="rId8"/>
                <a:stretch>
                  <a:fillRect t="-41038" r="-30806" b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t="35435" r="34153" b="37987"/>
          <a:stretch/>
        </p:blipFill>
        <p:spPr>
          <a:xfrm>
            <a:off x="5536461" y="4687655"/>
            <a:ext cx="2551814" cy="1329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928469" y="4805570"/>
                <a:ext cx="65761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469" y="4805570"/>
                <a:ext cx="657616" cy="430887"/>
              </a:xfrm>
              <a:prstGeom prst="rect">
                <a:avLst/>
              </a:prstGeom>
              <a:blipFill rotWithShape="0">
                <a:blip r:embed="rId10"/>
                <a:stretch>
                  <a:fillRect l="-4673" r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/>
          <p:cNvSpPr/>
          <p:nvPr/>
        </p:nvSpPr>
        <p:spPr>
          <a:xfrm>
            <a:off x="2708114" y="4669827"/>
            <a:ext cx="384282" cy="3842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336222" y="4669827"/>
            <a:ext cx="384282" cy="3842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64330" y="4669827"/>
            <a:ext cx="384282" cy="3842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08114" y="5557535"/>
            <a:ext cx="384282" cy="3842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336222" y="5557535"/>
            <a:ext cx="384282" cy="3842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3964330" y="5557535"/>
            <a:ext cx="384282" cy="3842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651242" y="5043476"/>
            <a:ext cx="1505229" cy="503426"/>
            <a:chOff x="7586085" y="-299168"/>
            <a:chExt cx="1505229" cy="503426"/>
          </a:xfrm>
        </p:grpSpPr>
        <p:cxnSp>
          <p:nvCxnSpPr>
            <p:cNvPr id="79" name="Straight Arrow Connector 78"/>
            <p:cNvCxnSpPr>
              <a:stCxn id="76" idx="0"/>
              <a:endCxn id="73" idx="4"/>
            </p:cNvCxnSpPr>
            <p:nvPr/>
          </p:nvCxnSpPr>
          <p:spPr>
            <a:xfrm flipV="1">
              <a:off x="7835098" y="-299168"/>
              <a:ext cx="0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76" idx="0"/>
              <a:endCxn id="74" idx="4"/>
            </p:cNvCxnSpPr>
            <p:nvPr/>
          </p:nvCxnSpPr>
          <p:spPr>
            <a:xfrm flipV="1">
              <a:off x="7835098" y="-299168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6" idx="0"/>
              <a:endCxn id="75" idx="4"/>
            </p:cNvCxnSpPr>
            <p:nvPr/>
          </p:nvCxnSpPr>
          <p:spPr>
            <a:xfrm flipV="1">
              <a:off x="7835098" y="-299168"/>
              <a:ext cx="1256216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7" idx="0"/>
              <a:endCxn id="73" idx="4"/>
            </p:cNvCxnSpPr>
            <p:nvPr/>
          </p:nvCxnSpPr>
          <p:spPr>
            <a:xfrm flipH="1" flipV="1">
              <a:off x="7835098" y="-299168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7" idx="0"/>
              <a:endCxn id="74" idx="4"/>
            </p:cNvCxnSpPr>
            <p:nvPr/>
          </p:nvCxnSpPr>
          <p:spPr>
            <a:xfrm flipV="1">
              <a:off x="8463206" y="-299168"/>
              <a:ext cx="0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7" idx="0"/>
              <a:endCxn id="75" idx="4"/>
            </p:cNvCxnSpPr>
            <p:nvPr/>
          </p:nvCxnSpPr>
          <p:spPr>
            <a:xfrm flipV="1">
              <a:off x="8463206" y="-299168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8" idx="0"/>
              <a:endCxn id="75" idx="4"/>
            </p:cNvCxnSpPr>
            <p:nvPr/>
          </p:nvCxnSpPr>
          <p:spPr>
            <a:xfrm flipV="1">
              <a:off x="9091314" y="-299168"/>
              <a:ext cx="0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8" idx="0"/>
              <a:endCxn id="74" idx="4"/>
            </p:cNvCxnSpPr>
            <p:nvPr/>
          </p:nvCxnSpPr>
          <p:spPr>
            <a:xfrm flipH="1" flipV="1">
              <a:off x="8463206" y="-299168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8" idx="0"/>
              <a:endCxn id="73" idx="4"/>
            </p:cNvCxnSpPr>
            <p:nvPr/>
          </p:nvCxnSpPr>
          <p:spPr>
            <a:xfrm flipH="1" flipV="1">
              <a:off x="7835098" y="-299168"/>
              <a:ext cx="1256216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/>
                <p:cNvSpPr/>
                <p:nvPr/>
              </p:nvSpPr>
              <p:spPr>
                <a:xfrm>
                  <a:off x="7586085" y="-214107"/>
                  <a:ext cx="377283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angle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6085" y="-214107"/>
                  <a:ext cx="37728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http://static.comicvine.com/uploads/original/11/110697/3625199-0745809454-600px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62" y="4563068"/>
            <a:ext cx="977542" cy="97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Group 105"/>
          <p:cNvGrpSpPr/>
          <p:nvPr/>
        </p:nvGrpSpPr>
        <p:grpSpPr>
          <a:xfrm>
            <a:off x="9579919" y="3898453"/>
            <a:ext cx="1494512" cy="591664"/>
            <a:chOff x="9652728" y="1390145"/>
            <a:chExt cx="1494512" cy="591664"/>
          </a:xfrm>
        </p:grpSpPr>
        <p:sp>
          <p:nvSpPr>
            <p:cNvPr id="101" name="Can 100"/>
            <p:cNvSpPr/>
            <p:nvPr/>
          </p:nvSpPr>
          <p:spPr>
            <a:xfrm>
              <a:off x="10211683" y="1390145"/>
              <a:ext cx="570427" cy="581049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/>
                <p:cNvSpPr/>
                <p:nvPr/>
              </p:nvSpPr>
              <p:spPr>
                <a:xfrm>
                  <a:off x="9652728" y="1458589"/>
                  <a:ext cx="14945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         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Rectangle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728" y="1458589"/>
                  <a:ext cx="149451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/>
          <p:cNvGrpSpPr/>
          <p:nvPr/>
        </p:nvGrpSpPr>
        <p:grpSpPr>
          <a:xfrm>
            <a:off x="5926038" y="3945474"/>
            <a:ext cx="1549061" cy="2024977"/>
            <a:chOff x="5926038" y="3945474"/>
            <a:chExt cx="1549061" cy="2024977"/>
          </a:xfrm>
        </p:grpSpPr>
        <p:pic>
          <p:nvPicPr>
            <p:cNvPr id="108" name="Picture 2" descr="http://limchiawei-tennshaun-yongzhen-haoyuan-modulusfunction.wiki.hci.edu.sg/file/view/f(x)%3Dx.png/231254308/800x442/f(x)%3Dx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76" r="22159"/>
            <a:stretch/>
          </p:blipFill>
          <p:spPr bwMode="auto">
            <a:xfrm>
              <a:off x="5926038" y="4374281"/>
              <a:ext cx="1549061" cy="1534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 rot="18887983">
                  <a:off x="5563817" y="4742519"/>
                  <a:ext cx="202497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87983">
                  <a:off x="5563817" y="4742519"/>
                  <a:ext cx="2024977" cy="43088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5965" t="-5575" r="-9474" b="-55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/>
          <p:cNvGrpSpPr/>
          <p:nvPr/>
        </p:nvGrpSpPr>
        <p:grpSpPr>
          <a:xfrm>
            <a:off x="9504033" y="4744825"/>
            <a:ext cx="1858006" cy="1347686"/>
            <a:chOff x="9471508" y="4373860"/>
            <a:chExt cx="2176656" cy="1632492"/>
          </a:xfrm>
        </p:grpSpPr>
        <p:pic>
          <p:nvPicPr>
            <p:cNvPr id="111" name="Picture 2" descr="http://3.bp.blogspot.com/-BhtJwh_prvY/Te0s9HDAhBI/AAAAAAAAA6Q/wQjXX1I2UGI/s1600/Function+y+%253D+x2.018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1508" y="4373860"/>
              <a:ext cx="2176656" cy="1632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9814839" y="5469005"/>
                  <a:ext cx="1684564" cy="4712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2800" dirty="0">
                                <a:latin typeface="Bradley Hand ITC" panose="03070402050302030203" pitchFamily="66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839" y="5469005"/>
                  <a:ext cx="1684564" cy="47128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720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543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7" grpId="0"/>
      <p:bldP spid="50" grpId="0" animBg="1"/>
      <p:bldP spid="51" grpId="0" animBg="1"/>
      <p:bldP spid="49" grpId="0" animBg="1"/>
      <p:bldP spid="66" grpId="0"/>
      <p:bldP spid="68" grpId="0"/>
      <p:bldP spid="7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1270" name="Picture 6" descr="http://cache.lego.com/r/www/r/aboutus/-/media/about%20us/media%20assets%20library/logos%20bricks%20and%20generic%20images/2x4brick_red.jpg?l.r2=-5980396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46" y="522958"/>
            <a:ext cx="8018954" cy="633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7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Everything can be a module, given some ground rules</a:t>
                </a:r>
              </a:p>
              <a:p>
                <a:r>
                  <a:rPr lang="en-US" dirty="0" smtClean="0"/>
                  <a:t>How to make our own module?</a:t>
                </a:r>
              </a:p>
              <a:p>
                <a:pPr lvl="1"/>
                <a:r>
                  <a:rPr lang="en-US" dirty="0" smtClean="0"/>
                  <a:t>Write a function that follows the ground rules</a:t>
                </a:r>
              </a:p>
              <a:p>
                <a:r>
                  <a:rPr lang="en-US" dirty="0" smtClean="0"/>
                  <a:t>Needs to be (at least) first-order differentiable (almost) everywhere</a:t>
                </a:r>
              </a:p>
              <a:p>
                <a:r>
                  <a:rPr lang="en-US" dirty="0" smtClean="0"/>
                  <a:t>Hence, we need to be able to compute the</a:t>
                </a:r>
                <a:endParaRPr lang="el-GR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l-GR" dirty="0" smtClean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modules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everything can be a module, a module of modules could also be a module</a:t>
            </a:r>
          </a:p>
          <a:p>
            <a:pPr lvl="1"/>
            <a:r>
              <a:rPr lang="en-US" dirty="0" smtClean="0"/>
              <a:t>In fact, [Lin2014] proposed a Network-in-Network architecture</a:t>
            </a:r>
          </a:p>
          <a:p>
            <a:r>
              <a:rPr lang="en-US" dirty="0" smtClean="0"/>
              <a:t>We can therefore make new building blocks as we please, if we expect them to be used frequently</a:t>
            </a:r>
          </a:p>
          <a:p>
            <a:r>
              <a:rPr lang="en-US" dirty="0" smtClean="0"/>
              <a:t>Of course, the same rules for the eligibility of modules still apply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module of modules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6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Assume we want to build an RBF module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To avoid computing the full derivations, we can decompose this module into a cascade of modules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𝑝𝑙𝑢𝑠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(…,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An RBF module is good for regression problems, in which cases it is followed by a Euclidean loss module</a:t>
                </a:r>
              </a:p>
              <a:p>
                <a:r>
                  <a:rPr lang="en-US" dirty="0" smtClean="0"/>
                  <a:t>The Gaussian </a:t>
                </a:r>
                <a:r>
                  <a:rPr lang="en-US" dirty="0"/>
                  <a:t>centers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can be initialized externally, e.g. with k-means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Radial Basis Function (RBF) Network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RBF visually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150329" y="5709153"/>
                <a:ext cx="7135198" cy="440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l-GR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𝑝𝑙𝑢𝑠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(…,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9" y="5709153"/>
                <a:ext cx="7135198" cy="440505"/>
              </a:xfrm>
              <a:prstGeom prst="rect">
                <a:avLst/>
              </a:prstGeom>
              <a:blipFill rotWithShape="0"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/>
          <p:cNvGrpSpPr/>
          <p:nvPr/>
        </p:nvGrpSpPr>
        <p:grpSpPr>
          <a:xfrm>
            <a:off x="7856923" y="4675208"/>
            <a:ext cx="1924286" cy="422738"/>
            <a:chOff x="3553826" y="4609594"/>
            <a:chExt cx="1924286" cy="422738"/>
          </a:xfrm>
        </p:grpSpPr>
        <p:sp>
          <p:nvSpPr>
            <p:cNvPr id="55" name="Rectangle 54"/>
            <p:cNvSpPr/>
            <p:nvPr/>
          </p:nvSpPr>
          <p:spPr>
            <a:xfrm rot="16200000">
              <a:off x="4296373" y="3925389"/>
              <a:ext cx="364396" cy="18494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563883" y="4609594"/>
                  <a:ext cx="1914229" cy="3109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3" y="4609594"/>
                  <a:ext cx="1914229" cy="3109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2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/>
          <p:cNvGrpSpPr/>
          <p:nvPr/>
        </p:nvGrpSpPr>
        <p:grpSpPr>
          <a:xfrm>
            <a:off x="5756238" y="4733550"/>
            <a:ext cx="1923380" cy="364396"/>
            <a:chOff x="3563616" y="4180273"/>
            <a:chExt cx="1923380" cy="364396"/>
          </a:xfrm>
        </p:grpSpPr>
        <p:sp>
          <p:nvSpPr>
            <p:cNvPr id="70" name="Rectangle 69"/>
            <p:cNvSpPr/>
            <p:nvPr/>
          </p:nvSpPr>
          <p:spPr>
            <a:xfrm rot="16200000">
              <a:off x="4309283" y="3437726"/>
              <a:ext cx="364396" cy="18494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563616" y="4204425"/>
                  <a:ext cx="1923380" cy="3075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616" y="4204425"/>
                  <a:ext cx="1923380" cy="3075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3631443" y="4741354"/>
            <a:ext cx="1926224" cy="364396"/>
            <a:chOff x="3559418" y="3780724"/>
            <a:chExt cx="1926224" cy="364396"/>
          </a:xfrm>
        </p:grpSpPr>
        <p:sp>
          <p:nvSpPr>
            <p:cNvPr id="73" name="Rectangle 72"/>
            <p:cNvSpPr/>
            <p:nvPr/>
          </p:nvSpPr>
          <p:spPr>
            <a:xfrm rot="16200000">
              <a:off x="4305623" y="3034519"/>
              <a:ext cx="364396" cy="1856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3561909" y="3809161"/>
                  <a:ext cx="1923733" cy="3075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909" y="3809161"/>
                  <a:ext cx="1923733" cy="3075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/>
          <p:cNvGrpSpPr/>
          <p:nvPr/>
        </p:nvGrpSpPr>
        <p:grpSpPr>
          <a:xfrm>
            <a:off x="3575944" y="3791082"/>
            <a:ext cx="1981723" cy="364396"/>
            <a:chOff x="4093763" y="4537213"/>
            <a:chExt cx="1549419" cy="364396"/>
          </a:xfrm>
        </p:grpSpPr>
        <p:sp>
          <p:nvSpPr>
            <p:cNvPr id="82" name="Rectangle 81"/>
            <p:cNvSpPr/>
            <p:nvPr/>
          </p:nvSpPr>
          <p:spPr>
            <a:xfrm rot="16200000">
              <a:off x="4679921" y="3996395"/>
              <a:ext cx="364396" cy="1446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l-G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l-G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l-G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l-G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846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/>
          <p:cNvGrpSpPr/>
          <p:nvPr/>
        </p:nvGrpSpPr>
        <p:grpSpPr>
          <a:xfrm>
            <a:off x="5716433" y="3791082"/>
            <a:ext cx="1981723" cy="364396"/>
            <a:chOff x="4093763" y="4537213"/>
            <a:chExt cx="1549419" cy="364396"/>
          </a:xfrm>
        </p:grpSpPr>
        <p:sp>
          <p:nvSpPr>
            <p:cNvPr id="85" name="Rectangle 84"/>
            <p:cNvSpPr/>
            <p:nvPr/>
          </p:nvSpPr>
          <p:spPr>
            <a:xfrm rot="16200000">
              <a:off x="4679921" y="3996395"/>
              <a:ext cx="364396" cy="1446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l-G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l-G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l-G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l-G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l-G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3846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Group 86"/>
          <p:cNvGrpSpPr/>
          <p:nvPr/>
        </p:nvGrpSpPr>
        <p:grpSpPr>
          <a:xfrm>
            <a:off x="7790806" y="3791082"/>
            <a:ext cx="1981723" cy="364396"/>
            <a:chOff x="4093763" y="4537213"/>
            <a:chExt cx="1549419" cy="364396"/>
          </a:xfrm>
        </p:grpSpPr>
        <p:sp>
          <p:nvSpPr>
            <p:cNvPr id="88" name="Rectangle 87"/>
            <p:cNvSpPr/>
            <p:nvPr/>
          </p:nvSpPr>
          <p:spPr>
            <a:xfrm rot="16200000">
              <a:off x="4679921" y="3996395"/>
              <a:ext cx="364396" cy="1446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l-G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l-G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l-G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l-G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l-G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3846" r="-30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/>
          <p:cNvGrpSpPr/>
          <p:nvPr/>
        </p:nvGrpSpPr>
        <p:grpSpPr>
          <a:xfrm>
            <a:off x="3569981" y="2867203"/>
            <a:ext cx="1981723" cy="364396"/>
            <a:chOff x="4093763" y="4537213"/>
            <a:chExt cx="1549419" cy="364396"/>
          </a:xfrm>
        </p:grpSpPr>
        <p:sp>
          <p:nvSpPr>
            <p:cNvPr id="91" name="Rectangle 90"/>
            <p:cNvSpPr/>
            <p:nvPr/>
          </p:nvSpPr>
          <p:spPr>
            <a:xfrm rot="16200000">
              <a:off x="4679921" y="3996395"/>
              <a:ext cx="364396" cy="1446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846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5716433" y="2865635"/>
            <a:ext cx="1981723" cy="364396"/>
            <a:chOff x="4093763" y="4537213"/>
            <a:chExt cx="1549419" cy="364396"/>
          </a:xfrm>
        </p:grpSpPr>
        <p:sp>
          <p:nvSpPr>
            <p:cNvPr id="94" name="Rectangle 93"/>
            <p:cNvSpPr/>
            <p:nvPr/>
          </p:nvSpPr>
          <p:spPr>
            <a:xfrm rot="16200000">
              <a:off x="4679921" y="3996395"/>
              <a:ext cx="364396" cy="1446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3846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7776845" y="2854701"/>
            <a:ext cx="1981723" cy="364396"/>
            <a:chOff x="4093763" y="4537213"/>
            <a:chExt cx="1549419" cy="364396"/>
          </a:xfrm>
        </p:grpSpPr>
        <p:sp>
          <p:nvSpPr>
            <p:cNvPr id="97" name="Rectangle 96"/>
            <p:cNvSpPr/>
            <p:nvPr/>
          </p:nvSpPr>
          <p:spPr>
            <a:xfrm rot="16200000">
              <a:off x="4679921" y="3996395"/>
              <a:ext cx="364396" cy="1446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l-G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763" y="4571998"/>
                  <a:ext cx="1549419" cy="3186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846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/>
          <p:cNvGrpSpPr/>
          <p:nvPr/>
        </p:nvGrpSpPr>
        <p:grpSpPr>
          <a:xfrm>
            <a:off x="5716433" y="2051632"/>
            <a:ext cx="1981723" cy="364396"/>
            <a:chOff x="4093763" y="4537213"/>
            <a:chExt cx="1549419" cy="364396"/>
          </a:xfrm>
        </p:grpSpPr>
        <p:sp>
          <p:nvSpPr>
            <p:cNvPr id="100" name="Rectangle 99"/>
            <p:cNvSpPr/>
            <p:nvPr/>
          </p:nvSpPr>
          <p:spPr>
            <a:xfrm rot="16200000">
              <a:off x="4679921" y="3996395"/>
              <a:ext cx="364396" cy="1446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093763" y="4571998"/>
                  <a:ext cx="154941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𝑝𝑙𝑢𝑠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763" y="4571998"/>
                  <a:ext cx="1549419" cy="246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4878" b="-268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/>
          <p:cNvGrpSpPr/>
          <p:nvPr/>
        </p:nvGrpSpPr>
        <p:grpSpPr>
          <a:xfrm>
            <a:off x="5716433" y="1068559"/>
            <a:ext cx="1981723" cy="364396"/>
            <a:chOff x="4093763" y="4537213"/>
            <a:chExt cx="1549419" cy="364396"/>
          </a:xfrm>
        </p:grpSpPr>
        <p:sp>
          <p:nvSpPr>
            <p:cNvPr id="106" name="Rectangle 105"/>
            <p:cNvSpPr/>
            <p:nvPr/>
          </p:nvSpPr>
          <p:spPr>
            <a:xfrm rot="16200000">
              <a:off x="4679921" y="3996395"/>
              <a:ext cx="364396" cy="1446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4093763" y="4571998"/>
                  <a:ext cx="154941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763" y="4571998"/>
                  <a:ext cx="1549419" cy="246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5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1" name="Straight Arrow Connector 110"/>
          <p:cNvCxnSpPr>
            <a:stCxn id="73" idx="3"/>
            <a:endCxn id="82" idx="1"/>
          </p:cNvCxnSpPr>
          <p:nvPr/>
        </p:nvCxnSpPr>
        <p:spPr>
          <a:xfrm flipH="1" flipV="1">
            <a:off x="4558680" y="4155478"/>
            <a:ext cx="1166" cy="585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70" idx="3"/>
          </p:cNvCxnSpPr>
          <p:nvPr/>
        </p:nvCxnSpPr>
        <p:spPr>
          <a:xfrm flipV="1">
            <a:off x="6684103" y="4144544"/>
            <a:ext cx="0" cy="589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8748716" y="4155478"/>
            <a:ext cx="0" cy="589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 flipV="1">
            <a:off x="4557514" y="3221560"/>
            <a:ext cx="1166" cy="585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6682937" y="3210626"/>
            <a:ext cx="0" cy="589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8747550" y="3221560"/>
            <a:ext cx="0" cy="589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1" idx="3"/>
            <a:endCxn id="100" idx="1"/>
          </p:cNvCxnSpPr>
          <p:nvPr/>
        </p:nvCxnSpPr>
        <p:spPr>
          <a:xfrm flipV="1">
            <a:off x="4552717" y="2416028"/>
            <a:ext cx="2146452" cy="451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94" idx="3"/>
            <a:endCxn id="100" idx="1"/>
          </p:cNvCxnSpPr>
          <p:nvPr/>
        </p:nvCxnSpPr>
        <p:spPr>
          <a:xfrm flipV="1">
            <a:off x="6699169" y="2416028"/>
            <a:ext cx="0" cy="449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97" idx="3"/>
            <a:endCxn id="100" idx="1"/>
          </p:cNvCxnSpPr>
          <p:nvPr/>
        </p:nvCxnSpPr>
        <p:spPr>
          <a:xfrm flipH="1" flipV="1">
            <a:off x="6699169" y="2416028"/>
            <a:ext cx="2060412" cy="438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6699169" y="1454221"/>
            <a:ext cx="0" cy="589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3040912" y="1626781"/>
            <a:ext cx="7272669" cy="381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86163" y="1797016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RBF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3"/>
                <a:ext cx="11358880" cy="51133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most dangerous part when implementing new modules is to get your gradients right</a:t>
                </a:r>
              </a:p>
              <a:p>
                <a:pPr lvl="1"/>
                <a:r>
                  <a:rPr lang="en-US" dirty="0" smtClean="0"/>
                  <a:t>The math might be wrong</a:t>
                </a:r>
                <a:r>
                  <a:rPr lang="el-GR" dirty="0" smtClean="0"/>
                  <a:t>, </a:t>
                </a:r>
                <a:r>
                  <a:rPr lang="en-US" dirty="0" smtClean="0"/>
                  <a:t>the code might be wrong, …</a:t>
                </a:r>
              </a:p>
              <a:p>
                <a:r>
                  <a:rPr lang="en-US" dirty="0" smtClean="0"/>
                  <a:t>Check your module with gradient checks. </a:t>
                </a:r>
              </a:p>
              <a:p>
                <a:pPr lvl="1"/>
                <a:r>
                  <a:rPr lang="en-US" dirty="0" smtClean="0"/>
                  <a:t>Compare your explicit gradient</a:t>
                </a:r>
                <a:r>
                  <a:rPr lang="el-GR" dirty="0" smtClean="0"/>
                  <a:t> </a:t>
                </a:r>
                <a:r>
                  <a:rPr lang="en-US" dirty="0" smtClean="0"/>
                  <a:t>with</a:t>
                </a:r>
                <a:r>
                  <a:rPr lang="el-GR" dirty="0" smtClean="0"/>
                  <a:t> </a:t>
                </a:r>
                <a:r>
                  <a:rPr lang="en-US" dirty="0" smtClean="0"/>
                  <a:t>computational gradient</a:t>
                </a:r>
                <a:r>
                  <a:rPr lang="el-GR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  <m:r>
                          <a:rPr lang="el-G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l-G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l-G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If result is smaller than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</m:t>
                    </m:r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then your gradients are good</a:t>
                </a:r>
              </a:p>
              <a:p>
                <a:r>
                  <a:rPr lang="en-US" dirty="0" smtClean="0"/>
                  <a:t>Perturb one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 at a time,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 smtClean="0"/>
                  <a:t>, then check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b="1" dirty="0" smtClean="0"/>
                  <a:t>Do not</a:t>
                </a:r>
                <a:r>
                  <a:rPr lang="en-US" dirty="0" smtClean="0"/>
                  <a:t> perturb the whole parameter vector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l-GR" dirty="0" smtClean="0"/>
                  <a:t>, </a:t>
                </a:r>
                <a:r>
                  <a:rPr lang="en-US" dirty="0" smtClean="0"/>
                  <a:t>it will give </a:t>
                </a:r>
                <a:r>
                  <a:rPr lang="en-US" b="1" dirty="0" smtClean="0"/>
                  <a:t>wrong results</a:t>
                </a:r>
              </a:p>
              <a:p>
                <a:r>
                  <a:rPr lang="en-US" dirty="0" smtClean="0"/>
                  <a:t>Good practice: check your network gradients too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3"/>
                <a:ext cx="11358880" cy="5113393"/>
              </a:xfrm>
              <a:blipFill rotWithShape="0">
                <a:blip r:embed="rId4"/>
                <a:stretch>
                  <a:fillRect l="-1771" t="-2622" b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Gradient check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116478" y="2535810"/>
            <a:ext cx="3869045" cy="124433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9" idx="2"/>
            <a:endCxn id="6" idx="0"/>
          </p:cNvCxnSpPr>
          <p:nvPr/>
        </p:nvCxnSpPr>
        <p:spPr>
          <a:xfrm>
            <a:off x="8232026" y="1338626"/>
            <a:ext cx="1818975" cy="11971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679787" y="844645"/>
                <a:ext cx="5104478" cy="493981"/>
              </a:xfrm>
              <a:prstGeom prst="rect">
                <a:avLst/>
              </a:prstGeom>
              <a:ln w="28575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Bradley Hand ITC" panose="03070402050302030203" pitchFamily="66" charset="0"/>
                  </a:rPr>
                  <a:t>Original gradient definition: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787" y="844645"/>
                <a:ext cx="5104478" cy="493981"/>
              </a:xfrm>
              <a:prstGeom prst="rect">
                <a:avLst/>
              </a:prstGeom>
              <a:blipFill rotWithShape="0">
                <a:blip r:embed="rId3"/>
                <a:stretch>
                  <a:fillRect l="-831" b="-1046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0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Checking your gradients in practice (for a module)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06" y="1364179"/>
            <a:ext cx="8128816" cy="450499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4965411" y="1669312"/>
            <a:ext cx="1041985" cy="2264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007396" y="1459394"/>
            <a:ext cx="2264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Import our module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107717" y="2778643"/>
            <a:ext cx="1041985" cy="2264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149702" y="2358808"/>
            <a:ext cx="4254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Call the </a:t>
            </a:r>
            <a:r>
              <a:rPr lang="en-US" b="1" dirty="0" err="1" smtClean="0">
                <a:solidFill>
                  <a:srgbClr val="FF0000"/>
                </a:solidFill>
                <a:latin typeface="Bradley Hand ITC" panose="03070402050302030203" pitchFamily="66" charset="0"/>
              </a:rPr>
              <a:t>Jacobian</a:t>
            </a:r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 module , which can check the </a:t>
            </a:r>
            <a:r>
              <a:rPr lang="en-US" b="1" dirty="0" err="1" smtClean="0">
                <a:solidFill>
                  <a:srgbClr val="FF0000"/>
                </a:solidFill>
                <a:latin typeface="Bradley Hand ITC" panose="03070402050302030203" pitchFamily="66" charset="0"/>
              </a:rPr>
              <a:t>Jacobian</a:t>
            </a:r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 matrix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727950" y="3357412"/>
            <a:ext cx="1041985" cy="2264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69934" y="2937577"/>
            <a:ext cx="2970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Generate an instance for our new module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5248942" y="4243041"/>
            <a:ext cx="758456" cy="4198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007396" y="4438444"/>
            <a:ext cx="2970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Check the </a:t>
            </a:r>
            <a:r>
              <a:rPr lang="en-US" b="1" dirty="0" err="1" smtClean="0">
                <a:solidFill>
                  <a:srgbClr val="FF0000"/>
                </a:solidFill>
                <a:latin typeface="Bradley Hand ITC" panose="03070402050302030203" pitchFamily="66" charset="0"/>
              </a:rPr>
              <a:t>Jacobians</a:t>
            </a:r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 for our new module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8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Checking your gradients in practice (for a network)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69"/>
          <a:stretch/>
        </p:blipFill>
        <p:spPr>
          <a:xfrm>
            <a:off x="0" y="1498979"/>
            <a:ext cx="6022539" cy="4200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4"/>
          <a:stretch/>
        </p:blipFill>
        <p:spPr>
          <a:xfrm>
            <a:off x="6022539" y="1498979"/>
            <a:ext cx="6320621" cy="420006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50876" y="2317889"/>
            <a:ext cx="1329069" cy="5528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765005" y="1935108"/>
            <a:ext cx="414669" cy="616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917405" y="1935108"/>
            <a:ext cx="414669" cy="616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037909" y="1935108"/>
            <a:ext cx="414669" cy="616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3474" y="1935108"/>
            <a:ext cx="414669" cy="616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90357" y="4682413"/>
            <a:ext cx="1329069" cy="5528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21400" y="2580159"/>
            <a:ext cx="1767958" cy="5528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22538" y="3322565"/>
            <a:ext cx="1866819" cy="5528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623240" y="2851288"/>
            <a:ext cx="414669" cy="616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222516" y="3344712"/>
            <a:ext cx="414669" cy="616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119426" y="4312529"/>
            <a:ext cx="3503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To make it faster, few only training points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37908" y="2597963"/>
            <a:ext cx="3842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To make it faster, sample few only dimensions. Sample carefully though, when testing whole network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0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22" grpId="0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trigonometric modules</a:t>
            </a:r>
          </a:p>
          <a:p>
            <a:r>
              <a:rPr lang="en-US" dirty="0" smtClean="0"/>
              <a:t>Or polynomial modules</a:t>
            </a:r>
          </a:p>
          <a:p>
            <a:r>
              <a:rPr lang="en-US" dirty="0" smtClean="0"/>
              <a:t>Or new loss modules</a:t>
            </a:r>
          </a:p>
          <a:p>
            <a:r>
              <a:rPr lang="en-US" dirty="0" smtClean="0"/>
              <a:t>In the Lab Assignment 2 you will have the chance to think of new modules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Come up with new modules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768" y="594359"/>
            <a:ext cx="3631398" cy="2286000"/>
          </a:xfrm>
        </p:spPr>
        <p:txBody>
          <a:bodyPr/>
          <a:lstStyle/>
          <a:p>
            <a:r>
              <a:rPr lang="en-US" dirty="0" smtClean="0"/>
              <a:t>Implementation of basic networks and modules in Torch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0244" name="Picture 4" descr="https://upload.wikimedia.org/wikipedia/commons/3/32/Single-layer_feedforward_artificial_neural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597" y="0"/>
            <a:ext cx="81034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ebiquity.umbc.edu/blogger/wp-content/uploads/2015/01/10935993_1554907224748091_1222072672_n-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027" y="4594099"/>
            <a:ext cx="4336973" cy="226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36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4"/>
                <a:ext cx="11358880" cy="4748106"/>
              </a:xfrm>
            </p:spPr>
            <p:txBody>
              <a:bodyPr/>
              <a:lstStyle/>
              <a:p>
                <a:r>
                  <a:rPr lang="en-US" dirty="0" smtClean="0"/>
                  <a:t>As with many model, we optimize our neural network with Gradient Descent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The most important component in this formulation is the gradient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backward </a:t>
                </a:r>
                <a:r>
                  <a:rPr lang="en-US" dirty="0" smtClean="0"/>
                  <a:t>computations </a:t>
                </a:r>
                <a:r>
                  <a:rPr lang="en-US" dirty="0"/>
                  <a:t>return the </a:t>
                </a:r>
                <a:r>
                  <a:rPr lang="en-US" dirty="0" smtClean="0"/>
                  <a:t>gradients</a:t>
                </a:r>
              </a:p>
              <a:p>
                <a:r>
                  <a:rPr lang="en-US" dirty="0" smtClean="0"/>
                  <a:t>How are the backward computations done in a neural network?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4"/>
                <a:ext cx="11358880" cy="4748106"/>
              </a:xfrm>
              <a:blipFill rotWithShape="0">
                <a:blip r:embed="rId2"/>
                <a:stretch>
                  <a:fillRect l="-1771" t="-2054" r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Optimization through Gradient Descent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527853" y="1594884"/>
            <a:ext cx="680482" cy="6273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6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For a new module you must re-implement two functions in Torch</a:t>
                </a:r>
              </a:p>
              <a:p>
                <a:pPr lvl="1"/>
                <a:r>
                  <a:rPr lang="en-US" dirty="0" smtClean="0"/>
                  <a:t>One to compute the result of the forward propagation for the module</a:t>
                </a:r>
              </a:p>
              <a:p>
                <a:pPr lvl="1"/>
                <a:r>
                  <a:rPr lang="en-US" dirty="0" smtClean="0"/>
                  <a:t>And one computing the </a:t>
                </a:r>
                <a:r>
                  <a:rPr lang="en-US" b="1" dirty="0" smtClean="0"/>
                  <a:t>gradient of the loss</a:t>
                </a:r>
                <a:r>
                  <a:rPr lang="en-US" dirty="0" smtClean="0"/>
                  <a:t> w.r.t. the input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𝑎𝑏𝑜𝑣𝑒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Of course you can implement other helper functions too</a:t>
                </a:r>
                <a:endParaRPr lang="en-US" dirty="0"/>
              </a:p>
              <a:p>
                <a:r>
                  <a:rPr lang="en-US" dirty="0" smtClean="0"/>
                  <a:t>If, and only if, your module is parametric, namely has trainable parameters</a:t>
                </a:r>
              </a:p>
              <a:p>
                <a:pPr lvl="1"/>
                <a:r>
                  <a:rPr lang="en-US" dirty="0" smtClean="0"/>
                  <a:t>You must also implement a function for the gradient of the loss </a:t>
                </a:r>
                <a:r>
                  <a:rPr lang="en-US" dirty="0"/>
                  <a:t>w.r.t. </a:t>
                </a:r>
                <a:r>
                  <a:rPr lang="en-US" dirty="0" smtClean="0"/>
                  <a:t>the parameters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r>
                  <a:rPr lang="en-US" dirty="0" smtClean="0"/>
                  <a:t>If your trainable parameters are boil down to a linear product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 smtClean="0"/>
                  <a:t>, you can simply cascade this module and avoid taking an extra gradient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𝑛𝑜𝑛𝑙𝑖𝑛𝑒𝑎𝑟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7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6595" y="4126837"/>
            <a:ext cx="4497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mymodule.updateGradParameters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(…)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10507" y="2339250"/>
            <a:ext cx="4497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mymodule.updateGradInput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(…)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99097" y="1549939"/>
            <a:ext cx="4497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mymodule.updateOutput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(…)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0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a module in Torch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08" y="1032465"/>
            <a:ext cx="9524225" cy="51993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752007" y="1626781"/>
            <a:ext cx="1925779" cy="5427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9051" y="1219092"/>
            <a:ext cx="3842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Probably you will need to define some class variables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30271" y="1262321"/>
            <a:ext cx="1329069" cy="5528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33507" y="2618566"/>
            <a:ext cx="38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The forward propagation function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65444" y="2841953"/>
            <a:ext cx="1768063" cy="5528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33507" y="3535434"/>
            <a:ext cx="3842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The backward propagation function </a:t>
            </a:r>
            <a:r>
              <a:rPr lang="en-US" b="1" dirty="0" err="1" smtClean="0">
                <a:solidFill>
                  <a:srgbClr val="FF0000"/>
                </a:solidFill>
                <a:latin typeface="Bradley Hand ITC" panose="03070402050302030203" pitchFamily="66" charset="0"/>
              </a:rPr>
              <a:t>wrt</a:t>
            </a:r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 the input of the module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165444" y="3950209"/>
            <a:ext cx="1768063" cy="5528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68679" y="4558268"/>
            <a:ext cx="3842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The backward propagation function </a:t>
            </a:r>
            <a:r>
              <a:rPr lang="en-US" b="1" dirty="0" err="1" smtClean="0">
                <a:solidFill>
                  <a:srgbClr val="FF0000"/>
                </a:solidFill>
                <a:latin typeface="Bradley Hand ITC" panose="03070402050302030203" pitchFamily="66" charset="0"/>
              </a:rPr>
              <a:t>wrt</a:t>
            </a:r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 the parameters of the module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75308" y="5040475"/>
            <a:ext cx="1768063" cy="5528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20386" y="5638211"/>
            <a:ext cx="3842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If module is not parametric, you don’t need to implement this function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5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5" grpId="0"/>
      <p:bldP spid="20" grpId="0" animBg="1"/>
      <p:bldP spid="21" grpId="0"/>
      <p:bldP spid="22" grpId="0" animBg="1"/>
      <p:bldP spid="23" grpId="0"/>
      <p:bldP spid="24" grpId="0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introduced how does the machine learning paradigm for neural networks</a:t>
            </a:r>
          </a:p>
          <a:p>
            <a:r>
              <a:rPr lang="en-US" dirty="0" smtClean="0"/>
              <a:t>We described the backpropagation algorithm, which is the backbone for neural network training</a:t>
            </a:r>
          </a:p>
          <a:p>
            <a:r>
              <a:rPr lang="en-US" dirty="0" smtClean="0"/>
              <a:t>We explained the neural network in terms of modular architecture and described various possible architectures</a:t>
            </a:r>
          </a:p>
          <a:p>
            <a:r>
              <a:rPr lang="en-US" dirty="0" smtClean="0"/>
              <a:t>We described different neural network modules, as well as how to implement and how to check your own module</a:t>
            </a:r>
          </a:p>
        </p:txBody>
      </p:sp>
    </p:spTree>
    <p:extLst>
      <p:ext uri="{BB962C8B-B14F-4D97-AF65-F5344CB8AC3E}">
        <p14:creationId xmlns:p14="http://schemas.microsoft.com/office/powerpoint/2010/main" val="181035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see how to use backpropagation to optimize our neural network</a:t>
            </a:r>
          </a:p>
          <a:p>
            <a:r>
              <a:rPr lang="en-US" dirty="0" smtClean="0"/>
              <a:t>We are going to review different methods and algorithms for optimizing our neural network, especially our deep networks, better</a:t>
            </a:r>
          </a:p>
          <a:p>
            <a:r>
              <a:rPr lang="en-US" dirty="0" smtClean="0"/>
              <a:t>We are going to revisit different learning paradigms, e.g. what loss functions should be used for different machine learning tasks</a:t>
            </a:r>
          </a:p>
          <a:p>
            <a:r>
              <a:rPr lang="en-US" dirty="0" smtClean="0"/>
              <a:t>And if we have time, some more advanced modules</a:t>
            </a:r>
          </a:p>
        </p:txBody>
      </p:sp>
    </p:spTree>
    <p:extLst>
      <p:ext uri="{BB962C8B-B14F-4D97-AF65-F5344CB8AC3E}">
        <p14:creationId xmlns:p14="http://schemas.microsoft.com/office/powerpoint/2010/main" val="192956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advanced modules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2290" name="Picture 2" descr="http://cache.gawkerassets.com/assets/images/4/2011/01/foto_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r="17872"/>
          <a:stretch/>
        </p:blipFill>
        <p:spPr bwMode="auto">
          <a:xfrm>
            <a:off x="4105614" y="0"/>
            <a:ext cx="80974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6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𝑝𝑙𝑢𝑠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r>
                  <a:rPr lang="en-US" dirty="0"/>
                  <a:t>Gradient with respect to the input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plus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Activation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Gradient with respect to the input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l-G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1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branch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Gradient with respect to the input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switch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1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Gradient with respect to the input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l-G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logsum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logsum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5552234" y="2914503"/>
            <a:ext cx="1664632" cy="1761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Bradley Hand ITC" panose="03070402050302030203" pitchFamily="66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89544" y="2914503"/>
            <a:ext cx="1664632" cy="1761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Bradley Hand ITC" panose="03070402050302030203" pitchFamily="66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Neural network with hinge loss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132080" y="3260617"/>
            <a:ext cx="1077210" cy="1097269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32405" y="2922179"/>
            <a:ext cx="1664632" cy="1761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Bradley Hand ITC" panose="03070402050302030203" pitchFamily="66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051273" y="3669833"/>
            <a:ext cx="721131" cy="313082"/>
          </a:xfrm>
          <a:prstGeom prst="rightArrow">
            <a:avLst/>
          </a:prstGeom>
          <a:solidFill>
            <a:srgbClr val="7EA9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085500" y="3651486"/>
            <a:ext cx="721131" cy="313082"/>
          </a:xfrm>
          <a:prstGeom prst="rightArrow">
            <a:avLst/>
          </a:prstGeom>
          <a:solidFill>
            <a:srgbClr val="7EA9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974850" y="3638530"/>
            <a:ext cx="721131" cy="313082"/>
          </a:xfrm>
          <a:prstGeom prst="rightArrow">
            <a:avLst/>
          </a:prstGeom>
          <a:solidFill>
            <a:srgbClr val="7EA9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2006206" y="3467385"/>
            <a:ext cx="958083" cy="717977"/>
            <a:chOff x="7487390" y="62574"/>
            <a:chExt cx="1697370" cy="1271990"/>
          </a:xfrm>
        </p:grpSpPr>
        <p:sp>
          <p:nvSpPr>
            <p:cNvPr id="47" name="Oval 46"/>
            <p:cNvSpPr/>
            <p:nvPr/>
          </p:nvSpPr>
          <p:spPr>
            <a:xfrm>
              <a:off x="7544262" y="62574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8172370" y="62574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800478" y="62574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544262" y="950282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172370" y="950282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800478" y="950282"/>
              <a:ext cx="384282" cy="38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0" idx="0"/>
              <a:endCxn id="47" idx="4"/>
            </p:cNvCxnSpPr>
            <p:nvPr/>
          </p:nvCxnSpPr>
          <p:spPr>
            <a:xfrm flipV="1">
              <a:off x="7736403" y="446856"/>
              <a:ext cx="0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0" idx="0"/>
              <a:endCxn id="48" idx="4"/>
            </p:cNvCxnSpPr>
            <p:nvPr/>
          </p:nvCxnSpPr>
          <p:spPr>
            <a:xfrm flipV="1">
              <a:off x="7736403" y="446856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0"/>
              <a:endCxn id="49" idx="4"/>
            </p:cNvCxnSpPr>
            <p:nvPr/>
          </p:nvCxnSpPr>
          <p:spPr>
            <a:xfrm flipV="1">
              <a:off x="7736403" y="446856"/>
              <a:ext cx="1256216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1" idx="0"/>
              <a:endCxn id="47" idx="4"/>
            </p:cNvCxnSpPr>
            <p:nvPr/>
          </p:nvCxnSpPr>
          <p:spPr>
            <a:xfrm flipH="1" flipV="1">
              <a:off x="7736403" y="446856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1" idx="0"/>
              <a:endCxn id="48" idx="4"/>
            </p:cNvCxnSpPr>
            <p:nvPr/>
          </p:nvCxnSpPr>
          <p:spPr>
            <a:xfrm flipV="1">
              <a:off x="8364511" y="446856"/>
              <a:ext cx="0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1" idx="0"/>
              <a:endCxn id="49" idx="4"/>
            </p:cNvCxnSpPr>
            <p:nvPr/>
          </p:nvCxnSpPr>
          <p:spPr>
            <a:xfrm flipV="1">
              <a:off x="8364511" y="446856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2" idx="0"/>
              <a:endCxn id="49" idx="4"/>
            </p:cNvCxnSpPr>
            <p:nvPr/>
          </p:nvCxnSpPr>
          <p:spPr>
            <a:xfrm flipV="1">
              <a:off x="8992619" y="446856"/>
              <a:ext cx="0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2" idx="0"/>
              <a:endCxn id="48" idx="4"/>
            </p:cNvCxnSpPr>
            <p:nvPr/>
          </p:nvCxnSpPr>
          <p:spPr>
            <a:xfrm flipH="1" flipV="1">
              <a:off x="8364511" y="446856"/>
              <a:ext cx="628108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2" idx="0"/>
              <a:endCxn id="47" idx="4"/>
            </p:cNvCxnSpPr>
            <p:nvPr/>
          </p:nvCxnSpPr>
          <p:spPr>
            <a:xfrm flipH="1" flipV="1">
              <a:off x="7736403" y="446856"/>
              <a:ext cx="1256216" cy="503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7487390" y="521284"/>
                  <a:ext cx="377283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390" y="521284"/>
                  <a:ext cx="377283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45714" b="-647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3" name="Picture 2" descr="http://limchiawei-tennshaun-yongzhen-haoyuan-modulusfunction.wiki.hci.edu.sg/file/view/f(x)%3Dx.png/231254308/800x442/f(x)%3D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6" r="22159"/>
          <a:stretch/>
        </p:blipFill>
        <p:spPr bwMode="auto">
          <a:xfrm>
            <a:off x="3922716" y="3364204"/>
            <a:ext cx="973893" cy="9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upload.wikimedia.org/wikipedia/commons/thumb/b/b5/Hinge_loss_vs_zero_one_loss.svg/2000px-Hinge_loss_vs_zero_one_loss.sv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t="7227" r="7259" b="5915"/>
          <a:stretch/>
        </p:blipFill>
        <p:spPr bwMode="auto">
          <a:xfrm>
            <a:off x="5798847" y="3314625"/>
            <a:ext cx="1282440" cy="98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ight Arrow 64"/>
          <p:cNvSpPr/>
          <p:nvPr/>
        </p:nvSpPr>
        <p:spPr>
          <a:xfrm rot="10800000">
            <a:off x="4928687" y="3642076"/>
            <a:ext cx="721131" cy="313082"/>
          </a:xfrm>
          <a:prstGeom prst="rightArrow">
            <a:avLst/>
          </a:prstGeom>
          <a:solidFill>
            <a:srgbClr val="7EA9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0800000">
            <a:off x="3064234" y="3659620"/>
            <a:ext cx="721131" cy="313082"/>
          </a:xfrm>
          <a:prstGeom prst="rightArrow">
            <a:avLst/>
          </a:prstGeom>
          <a:solidFill>
            <a:srgbClr val="7EA9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455772" y="2405932"/>
            <a:ext cx="2557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Forward propagation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593384" y="2427023"/>
            <a:ext cx="2557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Backpropagation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0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9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9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9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9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2" animBg="1"/>
      <p:bldP spid="15" grpId="3" animBg="1"/>
      <p:bldP spid="65" grpId="0" animBg="1"/>
      <p:bldP spid="65" grpId="3" animBg="1"/>
      <p:bldP spid="65" grpId="4" animBg="1"/>
      <p:bldP spid="66" grpId="0" animBg="1"/>
      <p:bldP spid="66" grpId="1" animBg="1"/>
      <p:bldP spid="72" grpId="0"/>
      <p:bldP spid="72" grpId="1"/>
      <p:bldP spid="7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Log-likelihood and </a:t>
            </a:r>
            <a:r>
              <a:rPr lang="en-US" dirty="0" err="1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logsum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LEARNING WITH NEURAL NETWORKS - PAGE </a:t>
            </a:r>
            <a:fld id="{CC402A59-E646-435B-B47D-BE0D2A7E34A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8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Backpropagation visualization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991967" y="3383884"/>
            <a:ext cx="414669" cy="100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991967" y="2626812"/>
            <a:ext cx="414669" cy="100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 rot="16200000">
            <a:off x="1028100" y="3506722"/>
            <a:ext cx="342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</p:cNvCxnSpPr>
          <p:nvPr/>
        </p:nvCxnSpPr>
        <p:spPr>
          <a:xfrm rot="16200000">
            <a:off x="1015784" y="2737334"/>
            <a:ext cx="367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0222" y="3726014"/>
                <a:ext cx="8139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22" y="3726014"/>
                <a:ext cx="813941" cy="246221"/>
              </a:xfrm>
              <a:prstGeom prst="rect">
                <a:avLst/>
              </a:prstGeom>
              <a:blipFill rotWithShape="0">
                <a:blip r:embed="rId2"/>
                <a:stretch>
                  <a:fillRect l="-5263" t="-4878" r="-82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0222" y="2975943"/>
                <a:ext cx="8139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22" y="2975943"/>
                <a:ext cx="813941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6015" t="-4878" r="-82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endCxn id="7" idx="1"/>
          </p:cNvCxnSpPr>
          <p:nvPr/>
        </p:nvCxnSpPr>
        <p:spPr>
          <a:xfrm rot="16200000">
            <a:off x="1041859" y="4247925"/>
            <a:ext cx="312775" cy="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16200000">
            <a:off x="991967" y="1858899"/>
            <a:ext cx="414669" cy="100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72781" y="2237138"/>
                <a:ext cx="4642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𝑜𝑠𝑠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81" y="2237138"/>
                <a:ext cx="464294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9211" r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21903" y="4395614"/>
                <a:ext cx="5660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𝑛𝑝𝑢𝑡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03" y="4395614"/>
                <a:ext cx="566052" cy="246221"/>
              </a:xfrm>
              <a:prstGeom prst="rect">
                <a:avLst/>
              </a:prstGeom>
              <a:blipFill rotWithShape="0">
                <a:blip r:embed="rId5"/>
                <a:stretch>
                  <a:fillRect l="-6452" r="-860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801387" y="105952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639529" y="105952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77671" y="105952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15813" y="105952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68002" y="24641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29911" y="23922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488" y="23771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68002" y="-57636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29911" y="-58172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01488" y="-58421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029911" y="-140810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stCxn id="26" idx="0"/>
            <a:endCxn id="30" idx="4"/>
          </p:cNvCxnSpPr>
          <p:nvPr/>
        </p:nvCxnSpPr>
        <p:spPr>
          <a:xfrm flipV="1">
            <a:off x="1039512" y="722662"/>
            <a:ext cx="266615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6" idx="0"/>
            <a:endCxn id="31" idx="4"/>
          </p:cNvCxnSpPr>
          <p:nvPr/>
        </p:nvCxnSpPr>
        <p:spPr>
          <a:xfrm flipV="1">
            <a:off x="1039512" y="715473"/>
            <a:ext cx="1228524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6" idx="0"/>
            <a:endCxn id="32" idx="4"/>
          </p:cNvCxnSpPr>
          <p:nvPr/>
        </p:nvCxnSpPr>
        <p:spPr>
          <a:xfrm flipV="1">
            <a:off x="1039512" y="713968"/>
            <a:ext cx="2200101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7" idx="0"/>
            <a:endCxn id="30" idx="4"/>
          </p:cNvCxnSpPr>
          <p:nvPr/>
        </p:nvCxnSpPr>
        <p:spPr>
          <a:xfrm flipH="1" flipV="1">
            <a:off x="1306127" y="722662"/>
            <a:ext cx="571527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7" idx="0"/>
            <a:endCxn id="31" idx="4"/>
          </p:cNvCxnSpPr>
          <p:nvPr/>
        </p:nvCxnSpPr>
        <p:spPr>
          <a:xfrm flipV="1">
            <a:off x="1877654" y="715473"/>
            <a:ext cx="390382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7" idx="0"/>
            <a:endCxn id="32" idx="4"/>
          </p:cNvCxnSpPr>
          <p:nvPr/>
        </p:nvCxnSpPr>
        <p:spPr>
          <a:xfrm flipV="1">
            <a:off x="1877654" y="713968"/>
            <a:ext cx="1361959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8" idx="0"/>
            <a:endCxn id="30" idx="4"/>
          </p:cNvCxnSpPr>
          <p:nvPr/>
        </p:nvCxnSpPr>
        <p:spPr>
          <a:xfrm flipH="1" flipV="1">
            <a:off x="1306127" y="722662"/>
            <a:ext cx="1409669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8" idx="0"/>
            <a:endCxn id="31" idx="4"/>
          </p:cNvCxnSpPr>
          <p:nvPr/>
        </p:nvCxnSpPr>
        <p:spPr>
          <a:xfrm flipH="1" flipV="1">
            <a:off x="2268036" y="715473"/>
            <a:ext cx="447760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8" idx="0"/>
            <a:endCxn id="32" idx="4"/>
          </p:cNvCxnSpPr>
          <p:nvPr/>
        </p:nvCxnSpPr>
        <p:spPr>
          <a:xfrm flipV="1">
            <a:off x="2715796" y="713968"/>
            <a:ext cx="523817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9" idx="0"/>
            <a:endCxn id="30" idx="4"/>
          </p:cNvCxnSpPr>
          <p:nvPr/>
        </p:nvCxnSpPr>
        <p:spPr>
          <a:xfrm flipH="1" flipV="1">
            <a:off x="1306127" y="722662"/>
            <a:ext cx="2247811" cy="3368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9" idx="0"/>
            <a:endCxn id="31" idx="4"/>
          </p:cNvCxnSpPr>
          <p:nvPr/>
        </p:nvCxnSpPr>
        <p:spPr>
          <a:xfrm flipH="1" flipV="1">
            <a:off x="2268036" y="715473"/>
            <a:ext cx="1285902" cy="3440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9" idx="0"/>
            <a:endCxn id="32" idx="4"/>
          </p:cNvCxnSpPr>
          <p:nvPr/>
        </p:nvCxnSpPr>
        <p:spPr>
          <a:xfrm flipH="1" flipV="1">
            <a:off x="3239613" y="713968"/>
            <a:ext cx="314325" cy="3455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0" idx="0"/>
            <a:endCxn id="33" idx="4"/>
          </p:cNvCxnSpPr>
          <p:nvPr/>
        </p:nvCxnSpPr>
        <p:spPr>
          <a:xfrm flipV="1">
            <a:off x="1306127" y="-100118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0" idx="0"/>
            <a:endCxn id="34" idx="4"/>
          </p:cNvCxnSpPr>
          <p:nvPr/>
        </p:nvCxnSpPr>
        <p:spPr>
          <a:xfrm flipV="1">
            <a:off x="1306127" y="-105477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0" idx="0"/>
            <a:endCxn id="35" idx="4"/>
          </p:cNvCxnSpPr>
          <p:nvPr/>
        </p:nvCxnSpPr>
        <p:spPr>
          <a:xfrm flipV="1">
            <a:off x="1306127" y="-107965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1" idx="0"/>
            <a:endCxn id="33" idx="4"/>
          </p:cNvCxnSpPr>
          <p:nvPr/>
        </p:nvCxnSpPr>
        <p:spPr>
          <a:xfrm flipH="1" flipV="1">
            <a:off x="1306127" y="-100118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1" idx="0"/>
            <a:endCxn id="34" idx="4"/>
          </p:cNvCxnSpPr>
          <p:nvPr/>
        </p:nvCxnSpPr>
        <p:spPr>
          <a:xfrm flipV="1">
            <a:off x="2268036" y="-105477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31" idx="0"/>
            <a:endCxn id="35" idx="4"/>
          </p:cNvCxnSpPr>
          <p:nvPr/>
        </p:nvCxnSpPr>
        <p:spPr>
          <a:xfrm flipV="1">
            <a:off x="2268036" y="-107965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2" idx="0"/>
            <a:endCxn id="33" idx="4"/>
          </p:cNvCxnSpPr>
          <p:nvPr/>
        </p:nvCxnSpPr>
        <p:spPr>
          <a:xfrm flipH="1" flipV="1">
            <a:off x="1306127" y="-100118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32" idx="0"/>
            <a:endCxn id="34" idx="4"/>
          </p:cNvCxnSpPr>
          <p:nvPr/>
        </p:nvCxnSpPr>
        <p:spPr>
          <a:xfrm flipH="1" flipV="1">
            <a:off x="2268036" y="-105477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32" idx="0"/>
            <a:endCxn id="35" idx="4"/>
          </p:cNvCxnSpPr>
          <p:nvPr/>
        </p:nvCxnSpPr>
        <p:spPr>
          <a:xfrm flipV="1">
            <a:off x="3239613" y="-107965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3" idx="0"/>
            <a:endCxn id="36" idx="4"/>
          </p:cNvCxnSpPr>
          <p:nvPr/>
        </p:nvCxnSpPr>
        <p:spPr>
          <a:xfrm flipV="1">
            <a:off x="1306127" y="-931852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34" idx="0"/>
            <a:endCxn id="36" idx="4"/>
          </p:cNvCxnSpPr>
          <p:nvPr/>
        </p:nvCxnSpPr>
        <p:spPr>
          <a:xfrm flipV="1">
            <a:off x="2268036" y="-931852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35" idx="0"/>
            <a:endCxn id="36" idx="4"/>
          </p:cNvCxnSpPr>
          <p:nvPr/>
        </p:nvCxnSpPr>
        <p:spPr>
          <a:xfrm flipH="1" flipV="1">
            <a:off x="2268036" y="-931852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/>
          <p:cNvGrpSpPr/>
          <p:nvPr/>
        </p:nvGrpSpPr>
        <p:grpSpPr>
          <a:xfrm>
            <a:off x="-1326874" y="4092591"/>
            <a:ext cx="2990676" cy="2943879"/>
            <a:chOff x="3219709" y="1483470"/>
            <a:chExt cx="2990676" cy="2943879"/>
          </a:xfrm>
        </p:grpSpPr>
        <p:sp>
          <p:nvSpPr>
            <p:cNvPr id="182" name="Oval 181"/>
            <p:cNvSpPr/>
            <p:nvPr/>
          </p:nvSpPr>
          <p:spPr>
            <a:xfrm>
              <a:off x="3219709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4057851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4895993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5734135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3486324" y="3137984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4448233" y="3130795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5419810" y="3129290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486324" y="2315204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4448233" y="2309845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419810" y="2307357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448233" y="1483470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3" name="Straight Arrow Connector 192"/>
            <p:cNvCxnSpPr>
              <a:stCxn id="182" idx="0"/>
              <a:endCxn id="186" idx="4"/>
            </p:cNvCxnSpPr>
            <p:nvPr/>
          </p:nvCxnSpPr>
          <p:spPr>
            <a:xfrm flipV="1">
              <a:off x="3457834" y="3614234"/>
              <a:ext cx="266615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182" idx="0"/>
              <a:endCxn id="187" idx="4"/>
            </p:cNvCxnSpPr>
            <p:nvPr/>
          </p:nvCxnSpPr>
          <p:spPr>
            <a:xfrm flipV="1">
              <a:off x="3457834" y="3607045"/>
              <a:ext cx="1228524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82" idx="0"/>
              <a:endCxn id="188" idx="4"/>
            </p:cNvCxnSpPr>
            <p:nvPr/>
          </p:nvCxnSpPr>
          <p:spPr>
            <a:xfrm flipV="1">
              <a:off x="3457834" y="3605540"/>
              <a:ext cx="2200101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3" idx="0"/>
              <a:endCxn id="186" idx="4"/>
            </p:cNvCxnSpPr>
            <p:nvPr/>
          </p:nvCxnSpPr>
          <p:spPr>
            <a:xfrm flipH="1" flipV="1">
              <a:off x="3724449" y="3614234"/>
              <a:ext cx="571527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3" idx="0"/>
              <a:endCxn id="187" idx="4"/>
            </p:cNvCxnSpPr>
            <p:nvPr/>
          </p:nvCxnSpPr>
          <p:spPr>
            <a:xfrm flipV="1">
              <a:off x="4295976" y="3607045"/>
              <a:ext cx="390382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83" idx="0"/>
              <a:endCxn id="188" idx="4"/>
            </p:cNvCxnSpPr>
            <p:nvPr/>
          </p:nvCxnSpPr>
          <p:spPr>
            <a:xfrm flipV="1">
              <a:off x="4295976" y="3605540"/>
              <a:ext cx="1361959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4" idx="0"/>
              <a:endCxn id="186" idx="4"/>
            </p:cNvCxnSpPr>
            <p:nvPr/>
          </p:nvCxnSpPr>
          <p:spPr>
            <a:xfrm flipH="1" flipV="1">
              <a:off x="3724449" y="3614234"/>
              <a:ext cx="1409669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84" idx="0"/>
              <a:endCxn id="187" idx="4"/>
            </p:cNvCxnSpPr>
            <p:nvPr/>
          </p:nvCxnSpPr>
          <p:spPr>
            <a:xfrm flipH="1" flipV="1">
              <a:off x="4686358" y="3607045"/>
              <a:ext cx="447760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84" idx="0"/>
              <a:endCxn id="188" idx="4"/>
            </p:cNvCxnSpPr>
            <p:nvPr/>
          </p:nvCxnSpPr>
          <p:spPr>
            <a:xfrm flipV="1">
              <a:off x="5134118" y="3605540"/>
              <a:ext cx="523817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0"/>
              <a:endCxn id="186" idx="4"/>
            </p:cNvCxnSpPr>
            <p:nvPr/>
          </p:nvCxnSpPr>
          <p:spPr>
            <a:xfrm flipH="1" flipV="1">
              <a:off x="3724449" y="3614234"/>
              <a:ext cx="2247811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85" idx="0"/>
              <a:endCxn id="187" idx="4"/>
            </p:cNvCxnSpPr>
            <p:nvPr/>
          </p:nvCxnSpPr>
          <p:spPr>
            <a:xfrm flipH="1" flipV="1">
              <a:off x="4686358" y="3607045"/>
              <a:ext cx="1285902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85" idx="0"/>
              <a:endCxn id="188" idx="4"/>
            </p:cNvCxnSpPr>
            <p:nvPr/>
          </p:nvCxnSpPr>
          <p:spPr>
            <a:xfrm flipH="1" flipV="1">
              <a:off x="5657935" y="3605540"/>
              <a:ext cx="314325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86" idx="0"/>
              <a:endCxn id="189" idx="4"/>
            </p:cNvCxnSpPr>
            <p:nvPr/>
          </p:nvCxnSpPr>
          <p:spPr>
            <a:xfrm flipV="1">
              <a:off x="3724449" y="2791454"/>
              <a:ext cx="0" cy="346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stCxn id="186" idx="0"/>
              <a:endCxn id="190" idx="4"/>
            </p:cNvCxnSpPr>
            <p:nvPr/>
          </p:nvCxnSpPr>
          <p:spPr>
            <a:xfrm flipV="1">
              <a:off x="3724449" y="2786095"/>
              <a:ext cx="961909" cy="351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86" idx="0"/>
              <a:endCxn id="191" idx="4"/>
            </p:cNvCxnSpPr>
            <p:nvPr/>
          </p:nvCxnSpPr>
          <p:spPr>
            <a:xfrm flipV="1">
              <a:off x="3724449" y="2783607"/>
              <a:ext cx="1933486" cy="354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187" idx="0"/>
              <a:endCxn id="189" idx="4"/>
            </p:cNvCxnSpPr>
            <p:nvPr/>
          </p:nvCxnSpPr>
          <p:spPr>
            <a:xfrm flipH="1" flipV="1">
              <a:off x="3724449" y="2791454"/>
              <a:ext cx="961909" cy="3393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87" idx="0"/>
              <a:endCxn id="190" idx="4"/>
            </p:cNvCxnSpPr>
            <p:nvPr/>
          </p:nvCxnSpPr>
          <p:spPr>
            <a:xfrm flipV="1">
              <a:off x="4686358" y="2786095"/>
              <a:ext cx="0" cy="344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87" idx="0"/>
              <a:endCxn id="191" idx="4"/>
            </p:cNvCxnSpPr>
            <p:nvPr/>
          </p:nvCxnSpPr>
          <p:spPr>
            <a:xfrm flipV="1">
              <a:off x="4686358" y="2783607"/>
              <a:ext cx="971577" cy="347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188" idx="0"/>
              <a:endCxn id="189" idx="4"/>
            </p:cNvCxnSpPr>
            <p:nvPr/>
          </p:nvCxnSpPr>
          <p:spPr>
            <a:xfrm flipH="1" flipV="1">
              <a:off x="3724449" y="2791454"/>
              <a:ext cx="1933486" cy="337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188" idx="0"/>
              <a:endCxn id="190" idx="4"/>
            </p:cNvCxnSpPr>
            <p:nvPr/>
          </p:nvCxnSpPr>
          <p:spPr>
            <a:xfrm flipH="1" flipV="1">
              <a:off x="4686358" y="2786095"/>
              <a:ext cx="971577" cy="343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88" idx="0"/>
              <a:endCxn id="191" idx="4"/>
            </p:cNvCxnSpPr>
            <p:nvPr/>
          </p:nvCxnSpPr>
          <p:spPr>
            <a:xfrm flipV="1">
              <a:off x="5657935" y="2783607"/>
              <a:ext cx="0" cy="34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9" idx="0"/>
              <a:endCxn id="192" idx="4"/>
            </p:cNvCxnSpPr>
            <p:nvPr/>
          </p:nvCxnSpPr>
          <p:spPr>
            <a:xfrm flipV="1">
              <a:off x="3724449" y="1959720"/>
              <a:ext cx="961909" cy="355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90" idx="0"/>
              <a:endCxn id="192" idx="4"/>
            </p:cNvCxnSpPr>
            <p:nvPr/>
          </p:nvCxnSpPr>
          <p:spPr>
            <a:xfrm flipV="1">
              <a:off x="4686358" y="1959720"/>
              <a:ext cx="0" cy="3501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91" idx="0"/>
              <a:endCxn id="192" idx="4"/>
            </p:cNvCxnSpPr>
            <p:nvPr/>
          </p:nvCxnSpPr>
          <p:spPr>
            <a:xfrm flipH="1" flipV="1">
              <a:off x="4686358" y="1959720"/>
              <a:ext cx="971577" cy="3476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3" name="Oval 252"/>
          <p:cNvSpPr/>
          <p:nvPr/>
        </p:nvSpPr>
        <p:spPr>
          <a:xfrm>
            <a:off x="4458981" y="137068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5297123" y="137068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6135265" y="137068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6973407" y="137068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4725596" y="557568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5687505" y="55037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6659082" y="54887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4725596" y="-265212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5687505" y="-27057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6659082" y="-27305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5687505" y="-109694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Arrow Connector 263"/>
          <p:cNvCxnSpPr>
            <a:stCxn id="253" idx="0"/>
            <a:endCxn id="257" idx="4"/>
          </p:cNvCxnSpPr>
          <p:nvPr/>
        </p:nvCxnSpPr>
        <p:spPr>
          <a:xfrm flipV="1">
            <a:off x="4697106" y="1033818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253" idx="0"/>
            <a:endCxn id="258" idx="4"/>
          </p:cNvCxnSpPr>
          <p:nvPr/>
        </p:nvCxnSpPr>
        <p:spPr>
          <a:xfrm flipV="1">
            <a:off x="4697106" y="1026629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53" idx="0"/>
            <a:endCxn id="259" idx="4"/>
          </p:cNvCxnSpPr>
          <p:nvPr/>
        </p:nvCxnSpPr>
        <p:spPr>
          <a:xfrm flipV="1">
            <a:off x="4697106" y="1025124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54" idx="0"/>
            <a:endCxn id="257" idx="4"/>
          </p:cNvCxnSpPr>
          <p:nvPr/>
        </p:nvCxnSpPr>
        <p:spPr>
          <a:xfrm flipH="1" flipV="1">
            <a:off x="4963721" y="1033818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stCxn id="254" idx="0"/>
            <a:endCxn id="258" idx="4"/>
          </p:cNvCxnSpPr>
          <p:nvPr/>
        </p:nvCxnSpPr>
        <p:spPr>
          <a:xfrm flipV="1">
            <a:off x="5535248" y="1026629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254" idx="0"/>
            <a:endCxn id="259" idx="4"/>
          </p:cNvCxnSpPr>
          <p:nvPr/>
        </p:nvCxnSpPr>
        <p:spPr>
          <a:xfrm flipV="1">
            <a:off x="5535248" y="1025124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stCxn id="255" idx="0"/>
            <a:endCxn id="257" idx="4"/>
          </p:cNvCxnSpPr>
          <p:nvPr/>
        </p:nvCxnSpPr>
        <p:spPr>
          <a:xfrm flipH="1" flipV="1">
            <a:off x="4963721" y="1033818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stCxn id="255" idx="0"/>
            <a:endCxn id="258" idx="4"/>
          </p:cNvCxnSpPr>
          <p:nvPr/>
        </p:nvCxnSpPr>
        <p:spPr>
          <a:xfrm flipH="1" flipV="1">
            <a:off x="5925630" y="1026629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55" idx="0"/>
            <a:endCxn id="259" idx="4"/>
          </p:cNvCxnSpPr>
          <p:nvPr/>
        </p:nvCxnSpPr>
        <p:spPr>
          <a:xfrm flipV="1">
            <a:off x="6373390" y="1025124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256" idx="0"/>
            <a:endCxn id="257" idx="4"/>
          </p:cNvCxnSpPr>
          <p:nvPr/>
        </p:nvCxnSpPr>
        <p:spPr>
          <a:xfrm flipH="1" flipV="1">
            <a:off x="4963721" y="1033818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256" idx="0"/>
            <a:endCxn id="258" idx="4"/>
          </p:cNvCxnSpPr>
          <p:nvPr/>
        </p:nvCxnSpPr>
        <p:spPr>
          <a:xfrm flipH="1" flipV="1">
            <a:off x="5925630" y="1026629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56" idx="0"/>
            <a:endCxn id="259" idx="4"/>
          </p:cNvCxnSpPr>
          <p:nvPr/>
        </p:nvCxnSpPr>
        <p:spPr>
          <a:xfrm flipH="1" flipV="1">
            <a:off x="6897207" y="1025124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257" idx="0"/>
            <a:endCxn id="260" idx="4"/>
          </p:cNvCxnSpPr>
          <p:nvPr/>
        </p:nvCxnSpPr>
        <p:spPr>
          <a:xfrm flipV="1">
            <a:off x="4963721" y="211038"/>
            <a:ext cx="0" cy="34653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57" idx="0"/>
            <a:endCxn id="261" idx="4"/>
          </p:cNvCxnSpPr>
          <p:nvPr/>
        </p:nvCxnSpPr>
        <p:spPr>
          <a:xfrm flipV="1">
            <a:off x="4963721" y="205679"/>
            <a:ext cx="961909" cy="351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257" idx="0"/>
            <a:endCxn id="262" idx="4"/>
          </p:cNvCxnSpPr>
          <p:nvPr/>
        </p:nvCxnSpPr>
        <p:spPr>
          <a:xfrm flipV="1">
            <a:off x="4963721" y="203191"/>
            <a:ext cx="1933486" cy="35437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58" idx="0"/>
            <a:endCxn id="260" idx="4"/>
          </p:cNvCxnSpPr>
          <p:nvPr/>
        </p:nvCxnSpPr>
        <p:spPr>
          <a:xfrm flipH="1" flipV="1">
            <a:off x="4963721" y="211038"/>
            <a:ext cx="961909" cy="3393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258" idx="0"/>
            <a:endCxn id="261" idx="4"/>
          </p:cNvCxnSpPr>
          <p:nvPr/>
        </p:nvCxnSpPr>
        <p:spPr>
          <a:xfrm flipV="1">
            <a:off x="5925630" y="205679"/>
            <a:ext cx="0" cy="3447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258" idx="0"/>
            <a:endCxn id="262" idx="4"/>
          </p:cNvCxnSpPr>
          <p:nvPr/>
        </p:nvCxnSpPr>
        <p:spPr>
          <a:xfrm flipV="1">
            <a:off x="5925630" y="203191"/>
            <a:ext cx="971577" cy="3471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59" idx="0"/>
            <a:endCxn id="260" idx="4"/>
          </p:cNvCxnSpPr>
          <p:nvPr/>
        </p:nvCxnSpPr>
        <p:spPr>
          <a:xfrm flipH="1" flipV="1">
            <a:off x="4963721" y="211038"/>
            <a:ext cx="1933486" cy="33783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259" idx="0"/>
            <a:endCxn id="261" idx="4"/>
          </p:cNvCxnSpPr>
          <p:nvPr/>
        </p:nvCxnSpPr>
        <p:spPr>
          <a:xfrm flipH="1" flipV="1">
            <a:off x="5925630" y="205679"/>
            <a:ext cx="971577" cy="3431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259" idx="0"/>
            <a:endCxn id="262" idx="4"/>
          </p:cNvCxnSpPr>
          <p:nvPr/>
        </p:nvCxnSpPr>
        <p:spPr>
          <a:xfrm flipV="1">
            <a:off x="6897207" y="203191"/>
            <a:ext cx="0" cy="34568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60" idx="0"/>
            <a:endCxn id="263" idx="4"/>
          </p:cNvCxnSpPr>
          <p:nvPr/>
        </p:nvCxnSpPr>
        <p:spPr>
          <a:xfrm flipV="1">
            <a:off x="4963721" y="-620696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stCxn id="261" idx="0"/>
            <a:endCxn id="263" idx="4"/>
          </p:cNvCxnSpPr>
          <p:nvPr/>
        </p:nvCxnSpPr>
        <p:spPr>
          <a:xfrm flipV="1">
            <a:off x="5925630" y="-620696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62" idx="0"/>
            <a:endCxn id="263" idx="4"/>
          </p:cNvCxnSpPr>
          <p:nvPr/>
        </p:nvCxnSpPr>
        <p:spPr>
          <a:xfrm flipH="1" flipV="1">
            <a:off x="5925630" y="-620696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Oval 288"/>
          <p:cNvSpPr/>
          <p:nvPr/>
        </p:nvSpPr>
        <p:spPr>
          <a:xfrm>
            <a:off x="8029003" y="114544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/>
        </p:nvSpPr>
        <p:spPr>
          <a:xfrm>
            <a:off x="8867145" y="114544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9705287" y="114544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>
            <a:off x="10543429" y="114544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/>
        </p:nvSpPr>
        <p:spPr>
          <a:xfrm>
            <a:off x="8295618" y="33233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9257527" y="32514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>
            <a:off x="10229104" y="32363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/>
        </p:nvSpPr>
        <p:spPr>
          <a:xfrm>
            <a:off x="8295618" y="-49045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9257527" y="-49580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>
            <a:off x="10229104" y="-49829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9257527" y="-132218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Arrow Connector 299"/>
          <p:cNvCxnSpPr>
            <a:stCxn id="289" idx="0"/>
            <a:endCxn id="293" idx="4"/>
          </p:cNvCxnSpPr>
          <p:nvPr/>
        </p:nvCxnSpPr>
        <p:spPr>
          <a:xfrm flipV="1">
            <a:off x="8267128" y="808580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289" idx="0"/>
            <a:endCxn id="294" idx="4"/>
          </p:cNvCxnSpPr>
          <p:nvPr/>
        </p:nvCxnSpPr>
        <p:spPr>
          <a:xfrm flipV="1">
            <a:off x="8267128" y="801391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/>
          <p:cNvCxnSpPr>
            <a:stCxn id="289" idx="0"/>
            <a:endCxn id="295" idx="4"/>
          </p:cNvCxnSpPr>
          <p:nvPr/>
        </p:nvCxnSpPr>
        <p:spPr>
          <a:xfrm flipV="1">
            <a:off x="8267128" y="799886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90" idx="0"/>
            <a:endCxn id="293" idx="4"/>
          </p:cNvCxnSpPr>
          <p:nvPr/>
        </p:nvCxnSpPr>
        <p:spPr>
          <a:xfrm flipH="1" flipV="1">
            <a:off x="8533743" y="808580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>
            <a:stCxn id="290" idx="0"/>
            <a:endCxn id="294" idx="4"/>
          </p:cNvCxnSpPr>
          <p:nvPr/>
        </p:nvCxnSpPr>
        <p:spPr>
          <a:xfrm flipV="1">
            <a:off x="9105270" y="801391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290" idx="0"/>
            <a:endCxn id="295" idx="4"/>
          </p:cNvCxnSpPr>
          <p:nvPr/>
        </p:nvCxnSpPr>
        <p:spPr>
          <a:xfrm flipV="1">
            <a:off x="9105270" y="799886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91" idx="0"/>
            <a:endCxn id="293" idx="4"/>
          </p:cNvCxnSpPr>
          <p:nvPr/>
        </p:nvCxnSpPr>
        <p:spPr>
          <a:xfrm flipH="1" flipV="1">
            <a:off x="8533743" y="808580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91" idx="0"/>
            <a:endCxn id="294" idx="4"/>
          </p:cNvCxnSpPr>
          <p:nvPr/>
        </p:nvCxnSpPr>
        <p:spPr>
          <a:xfrm flipH="1" flipV="1">
            <a:off x="9495652" y="801391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91" idx="0"/>
            <a:endCxn id="295" idx="4"/>
          </p:cNvCxnSpPr>
          <p:nvPr/>
        </p:nvCxnSpPr>
        <p:spPr>
          <a:xfrm flipV="1">
            <a:off x="9943412" y="799886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92" idx="0"/>
            <a:endCxn id="293" idx="4"/>
          </p:cNvCxnSpPr>
          <p:nvPr/>
        </p:nvCxnSpPr>
        <p:spPr>
          <a:xfrm flipH="1" flipV="1">
            <a:off x="8533743" y="808580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92" idx="0"/>
            <a:endCxn id="294" idx="4"/>
          </p:cNvCxnSpPr>
          <p:nvPr/>
        </p:nvCxnSpPr>
        <p:spPr>
          <a:xfrm flipH="1" flipV="1">
            <a:off x="9495652" y="801391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92" idx="0"/>
            <a:endCxn id="295" idx="4"/>
          </p:cNvCxnSpPr>
          <p:nvPr/>
        </p:nvCxnSpPr>
        <p:spPr>
          <a:xfrm flipH="1" flipV="1">
            <a:off x="10467229" y="799886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93" idx="0"/>
            <a:endCxn id="296" idx="4"/>
          </p:cNvCxnSpPr>
          <p:nvPr/>
        </p:nvCxnSpPr>
        <p:spPr>
          <a:xfrm flipV="1">
            <a:off x="8533743" y="-14200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93" idx="0"/>
            <a:endCxn id="297" idx="4"/>
          </p:cNvCxnSpPr>
          <p:nvPr/>
        </p:nvCxnSpPr>
        <p:spPr>
          <a:xfrm flipV="1">
            <a:off x="8533743" y="-19559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293" idx="0"/>
            <a:endCxn id="298" idx="4"/>
          </p:cNvCxnSpPr>
          <p:nvPr/>
        </p:nvCxnSpPr>
        <p:spPr>
          <a:xfrm flipV="1">
            <a:off x="8533743" y="-22047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294" idx="0"/>
            <a:endCxn id="296" idx="4"/>
          </p:cNvCxnSpPr>
          <p:nvPr/>
        </p:nvCxnSpPr>
        <p:spPr>
          <a:xfrm flipH="1" flipV="1">
            <a:off x="8533743" y="-14200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94" idx="0"/>
            <a:endCxn id="297" idx="4"/>
          </p:cNvCxnSpPr>
          <p:nvPr/>
        </p:nvCxnSpPr>
        <p:spPr>
          <a:xfrm flipV="1">
            <a:off x="9495652" y="-19559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294" idx="0"/>
            <a:endCxn id="298" idx="4"/>
          </p:cNvCxnSpPr>
          <p:nvPr/>
        </p:nvCxnSpPr>
        <p:spPr>
          <a:xfrm flipV="1">
            <a:off x="9495652" y="-22047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295" idx="0"/>
            <a:endCxn id="296" idx="4"/>
          </p:cNvCxnSpPr>
          <p:nvPr/>
        </p:nvCxnSpPr>
        <p:spPr>
          <a:xfrm flipH="1" flipV="1">
            <a:off x="8533743" y="-14200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95" idx="0"/>
            <a:endCxn id="297" idx="4"/>
          </p:cNvCxnSpPr>
          <p:nvPr/>
        </p:nvCxnSpPr>
        <p:spPr>
          <a:xfrm flipH="1" flipV="1">
            <a:off x="9495652" y="-19559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295" idx="0"/>
            <a:endCxn id="298" idx="4"/>
          </p:cNvCxnSpPr>
          <p:nvPr/>
        </p:nvCxnSpPr>
        <p:spPr>
          <a:xfrm flipV="1">
            <a:off x="10467229" y="-22047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stCxn id="296" idx="0"/>
            <a:endCxn id="299" idx="4"/>
          </p:cNvCxnSpPr>
          <p:nvPr/>
        </p:nvCxnSpPr>
        <p:spPr>
          <a:xfrm flipV="1">
            <a:off x="8533743" y="-845934"/>
            <a:ext cx="961909" cy="3554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stCxn id="297" idx="0"/>
            <a:endCxn id="299" idx="4"/>
          </p:cNvCxnSpPr>
          <p:nvPr/>
        </p:nvCxnSpPr>
        <p:spPr>
          <a:xfrm flipV="1">
            <a:off x="9495652" y="-845934"/>
            <a:ext cx="0" cy="35012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>
            <a:stCxn id="298" idx="0"/>
            <a:endCxn id="299" idx="4"/>
          </p:cNvCxnSpPr>
          <p:nvPr/>
        </p:nvCxnSpPr>
        <p:spPr>
          <a:xfrm flipH="1" flipV="1">
            <a:off x="9495652" y="-845934"/>
            <a:ext cx="971577" cy="3476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Oval 323"/>
          <p:cNvSpPr/>
          <p:nvPr/>
        </p:nvSpPr>
        <p:spPr>
          <a:xfrm>
            <a:off x="2145671" y="545013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/>
          <p:cNvSpPr/>
          <p:nvPr/>
        </p:nvSpPr>
        <p:spPr>
          <a:xfrm>
            <a:off x="2983813" y="545013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/>
        </p:nvSpPr>
        <p:spPr>
          <a:xfrm>
            <a:off x="3821955" y="545013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4660097" y="5450139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/>
          <p:cNvSpPr/>
          <p:nvPr/>
        </p:nvSpPr>
        <p:spPr>
          <a:xfrm>
            <a:off x="2412286" y="463702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/>
        </p:nvSpPr>
        <p:spPr>
          <a:xfrm>
            <a:off x="3374195" y="462983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4345772" y="462833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2412286" y="3814244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/>
        </p:nvSpPr>
        <p:spPr>
          <a:xfrm>
            <a:off x="3374195" y="380888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/>
          <p:cNvSpPr/>
          <p:nvPr/>
        </p:nvSpPr>
        <p:spPr>
          <a:xfrm>
            <a:off x="4345772" y="3806397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/>
          <p:cNvSpPr/>
          <p:nvPr/>
        </p:nvSpPr>
        <p:spPr>
          <a:xfrm>
            <a:off x="3374195" y="298251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5" name="Straight Arrow Connector 334"/>
          <p:cNvCxnSpPr>
            <a:stCxn id="324" idx="0"/>
            <a:endCxn id="328" idx="4"/>
          </p:cNvCxnSpPr>
          <p:nvPr/>
        </p:nvCxnSpPr>
        <p:spPr>
          <a:xfrm flipV="1">
            <a:off x="2383796" y="5113274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>
            <a:stCxn id="324" idx="0"/>
            <a:endCxn id="329" idx="4"/>
          </p:cNvCxnSpPr>
          <p:nvPr/>
        </p:nvCxnSpPr>
        <p:spPr>
          <a:xfrm flipV="1">
            <a:off x="2383796" y="5106085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324" idx="0"/>
            <a:endCxn id="330" idx="4"/>
          </p:cNvCxnSpPr>
          <p:nvPr/>
        </p:nvCxnSpPr>
        <p:spPr>
          <a:xfrm flipV="1">
            <a:off x="2383796" y="5104580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>
            <a:stCxn id="325" idx="0"/>
            <a:endCxn id="328" idx="4"/>
          </p:cNvCxnSpPr>
          <p:nvPr/>
        </p:nvCxnSpPr>
        <p:spPr>
          <a:xfrm flipH="1" flipV="1">
            <a:off x="2650411" y="5113274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>
            <a:stCxn id="325" idx="0"/>
            <a:endCxn id="329" idx="4"/>
          </p:cNvCxnSpPr>
          <p:nvPr/>
        </p:nvCxnSpPr>
        <p:spPr>
          <a:xfrm flipV="1">
            <a:off x="3221938" y="5106085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0"/>
            <a:endCxn id="330" idx="4"/>
          </p:cNvCxnSpPr>
          <p:nvPr/>
        </p:nvCxnSpPr>
        <p:spPr>
          <a:xfrm flipV="1">
            <a:off x="3221938" y="5104580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26" idx="0"/>
            <a:endCxn id="328" idx="4"/>
          </p:cNvCxnSpPr>
          <p:nvPr/>
        </p:nvCxnSpPr>
        <p:spPr>
          <a:xfrm flipH="1" flipV="1">
            <a:off x="2650411" y="5113274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6" idx="0"/>
            <a:endCxn id="329" idx="4"/>
          </p:cNvCxnSpPr>
          <p:nvPr/>
        </p:nvCxnSpPr>
        <p:spPr>
          <a:xfrm flipH="1" flipV="1">
            <a:off x="3612320" y="5106085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26" idx="0"/>
            <a:endCxn id="330" idx="4"/>
          </p:cNvCxnSpPr>
          <p:nvPr/>
        </p:nvCxnSpPr>
        <p:spPr>
          <a:xfrm flipV="1">
            <a:off x="4060080" y="5104580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7" idx="0"/>
            <a:endCxn id="328" idx="4"/>
          </p:cNvCxnSpPr>
          <p:nvPr/>
        </p:nvCxnSpPr>
        <p:spPr>
          <a:xfrm flipH="1" flipV="1">
            <a:off x="2650411" y="5113274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27" idx="0"/>
            <a:endCxn id="329" idx="4"/>
          </p:cNvCxnSpPr>
          <p:nvPr/>
        </p:nvCxnSpPr>
        <p:spPr>
          <a:xfrm flipH="1" flipV="1">
            <a:off x="3612320" y="5106085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7" idx="0"/>
            <a:endCxn id="330" idx="4"/>
          </p:cNvCxnSpPr>
          <p:nvPr/>
        </p:nvCxnSpPr>
        <p:spPr>
          <a:xfrm flipH="1" flipV="1">
            <a:off x="4583897" y="5104580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28" idx="0"/>
            <a:endCxn id="331" idx="4"/>
          </p:cNvCxnSpPr>
          <p:nvPr/>
        </p:nvCxnSpPr>
        <p:spPr>
          <a:xfrm flipV="1">
            <a:off x="2650411" y="4290494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/>
          <p:cNvCxnSpPr>
            <a:stCxn id="328" idx="0"/>
            <a:endCxn id="332" idx="4"/>
          </p:cNvCxnSpPr>
          <p:nvPr/>
        </p:nvCxnSpPr>
        <p:spPr>
          <a:xfrm flipV="1">
            <a:off x="2650411" y="4285135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>
            <a:stCxn id="328" idx="0"/>
            <a:endCxn id="333" idx="4"/>
          </p:cNvCxnSpPr>
          <p:nvPr/>
        </p:nvCxnSpPr>
        <p:spPr>
          <a:xfrm flipV="1">
            <a:off x="2650411" y="4282647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>
            <a:stCxn id="329" idx="0"/>
            <a:endCxn id="331" idx="4"/>
          </p:cNvCxnSpPr>
          <p:nvPr/>
        </p:nvCxnSpPr>
        <p:spPr>
          <a:xfrm flipH="1" flipV="1">
            <a:off x="2650411" y="4290494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>
            <a:stCxn id="329" idx="0"/>
            <a:endCxn id="332" idx="4"/>
          </p:cNvCxnSpPr>
          <p:nvPr/>
        </p:nvCxnSpPr>
        <p:spPr>
          <a:xfrm flipV="1">
            <a:off x="3612320" y="4285135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>
            <a:stCxn id="329" idx="0"/>
            <a:endCxn id="333" idx="4"/>
          </p:cNvCxnSpPr>
          <p:nvPr/>
        </p:nvCxnSpPr>
        <p:spPr>
          <a:xfrm flipV="1">
            <a:off x="3612320" y="4282647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>
            <a:stCxn id="330" idx="0"/>
            <a:endCxn id="331" idx="4"/>
          </p:cNvCxnSpPr>
          <p:nvPr/>
        </p:nvCxnSpPr>
        <p:spPr>
          <a:xfrm flipH="1" flipV="1">
            <a:off x="2650411" y="4290494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>
            <a:stCxn id="330" idx="0"/>
            <a:endCxn id="332" idx="4"/>
          </p:cNvCxnSpPr>
          <p:nvPr/>
        </p:nvCxnSpPr>
        <p:spPr>
          <a:xfrm flipH="1" flipV="1">
            <a:off x="3612320" y="4285135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>
            <a:stCxn id="330" idx="0"/>
            <a:endCxn id="333" idx="4"/>
          </p:cNvCxnSpPr>
          <p:nvPr/>
        </p:nvCxnSpPr>
        <p:spPr>
          <a:xfrm flipV="1">
            <a:off x="4583897" y="4282647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>
            <a:stCxn id="331" idx="0"/>
            <a:endCxn id="334" idx="4"/>
          </p:cNvCxnSpPr>
          <p:nvPr/>
        </p:nvCxnSpPr>
        <p:spPr>
          <a:xfrm flipV="1">
            <a:off x="2650411" y="3458760"/>
            <a:ext cx="961909" cy="35548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>
            <a:stCxn id="332" idx="0"/>
            <a:endCxn id="334" idx="4"/>
          </p:cNvCxnSpPr>
          <p:nvPr/>
        </p:nvCxnSpPr>
        <p:spPr>
          <a:xfrm flipV="1">
            <a:off x="3612320" y="3458760"/>
            <a:ext cx="0" cy="35012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>
            <a:stCxn id="333" idx="0"/>
            <a:endCxn id="334" idx="4"/>
          </p:cNvCxnSpPr>
          <p:nvPr/>
        </p:nvCxnSpPr>
        <p:spPr>
          <a:xfrm flipH="1" flipV="1">
            <a:off x="3612320" y="3458760"/>
            <a:ext cx="971577" cy="34763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Oval 358"/>
          <p:cNvSpPr/>
          <p:nvPr/>
        </p:nvSpPr>
        <p:spPr>
          <a:xfrm>
            <a:off x="5586602" y="540057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6424744" y="540057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7262886" y="540057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8101028" y="540057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5853217" y="458746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6815126" y="458027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7786703" y="457876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5853217" y="376468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6815126" y="375932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7786703" y="375683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6815126" y="293294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0" name="Straight Arrow Connector 369"/>
          <p:cNvCxnSpPr>
            <a:stCxn id="359" idx="0"/>
            <a:endCxn id="363" idx="4"/>
          </p:cNvCxnSpPr>
          <p:nvPr/>
        </p:nvCxnSpPr>
        <p:spPr>
          <a:xfrm flipV="1">
            <a:off x="5824727" y="5063710"/>
            <a:ext cx="266615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/>
          <p:cNvCxnSpPr>
            <a:stCxn id="359" idx="0"/>
            <a:endCxn id="364" idx="4"/>
          </p:cNvCxnSpPr>
          <p:nvPr/>
        </p:nvCxnSpPr>
        <p:spPr>
          <a:xfrm flipV="1">
            <a:off x="5824727" y="5056521"/>
            <a:ext cx="1228524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/>
          <p:cNvCxnSpPr>
            <a:stCxn id="359" idx="0"/>
            <a:endCxn id="365" idx="4"/>
          </p:cNvCxnSpPr>
          <p:nvPr/>
        </p:nvCxnSpPr>
        <p:spPr>
          <a:xfrm flipV="1">
            <a:off x="5824727" y="5055016"/>
            <a:ext cx="2200101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stCxn id="360" idx="0"/>
            <a:endCxn id="363" idx="4"/>
          </p:cNvCxnSpPr>
          <p:nvPr/>
        </p:nvCxnSpPr>
        <p:spPr>
          <a:xfrm flipH="1" flipV="1">
            <a:off x="6091342" y="5063710"/>
            <a:ext cx="571527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>
            <a:stCxn id="360" idx="0"/>
            <a:endCxn id="364" idx="4"/>
          </p:cNvCxnSpPr>
          <p:nvPr/>
        </p:nvCxnSpPr>
        <p:spPr>
          <a:xfrm flipV="1">
            <a:off x="6662869" y="5056521"/>
            <a:ext cx="39038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stCxn id="360" idx="0"/>
            <a:endCxn id="365" idx="4"/>
          </p:cNvCxnSpPr>
          <p:nvPr/>
        </p:nvCxnSpPr>
        <p:spPr>
          <a:xfrm flipV="1">
            <a:off x="6662869" y="5055016"/>
            <a:ext cx="1361959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/>
          <p:cNvCxnSpPr>
            <a:stCxn id="361" idx="0"/>
            <a:endCxn id="363" idx="4"/>
          </p:cNvCxnSpPr>
          <p:nvPr/>
        </p:nvCxnSpPr>
        <p:spPr>
          <a:xfrm flipH="1" flipV="1">
            <a:off x="6091342" y="5063710"/>
            <a:ext cx="1409669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>
            <a:stCxn id="361" idx="0"/>
            <a:endCxn id="364" idx="4"/>
          </p:cNvCxnSpPr>
          <p:nvPr/>
        </p:nvCxnSpPr>
        <p:spPr>
          <a:xfrm flipH="1" flipV="1">
            <a:off x="7053251" y="5056521"/>
            <a:ext cx="447760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/>
          <p:cNvCxnSpPr>
            <a:stCxn id="361" idx="0"/>
            <a:endCxn id="365" idx="4"/>
          </p:cNvCxnSpPr>
          <p:nvPr/>
        </p:nvCxnSpPr>
        <p:spPr>
          <a:xfrm flipV="1">
            <a:off x="7501011" y="5055016"/>
            <a:ext cx="523817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stCxn id="362" idx="0"/>
            <a:endCxn id="363" idx="4"/>
          </p:cNvCxnSpPr>
          <p:nvPr/>
        </p:nvCxnSpPr>
        <p:spPr>
          <a:xfrm flipH="1" flipV="1">
            <a:off x="6091342" y="5063710"/>
            <a:ext cx="2247811" cy="33686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stCxn id="362" idx="0"/>
            <a:endCxn id="364" idx="4"/>
          </p:cNvCxnSpPr>
          <p:nvPr/>
        </p:nvCxnSpPr>
        <p:spPr>
          <a:xfrm flipH="1" flipV="1">
            <a:off x="7053251" y="5056521"/>
            <a:ext cx="1285902" cy="3440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stCxn id="362" idx="0"/>
            <a:endCxn id="365" idx="4"/>
          </p:cNvCxnSpPr>
          <p:nvPr/>
        </p:nvCxnSpPr>
        <p:spPr>
          <a:xfrm flipH="1" flipV="1">
            <a:off x="8024828" y="5055016"/>
            <a:ext cx="314325" cy="3455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>
            <a:stCxn id="363" idx="0"/>
            <a:endCxn id="366" idx="4"/>
          </p:cNvCxnSpPr>
          <p:nvPr/>
        </p:nvCxnSpPr>
        <p:spPr>
          <a:xfrm flipV="1">
            <a:off x="6091342" y="4240930"/>
            <a:ext cx="0" cy="34653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/>
          <p:cNvCxnSpPr>
            <a:stCxn id="363" idx="0"/>
            <a:endCxn id="367" idx="4"/>
          </p:cNvCxnSpPr>
          <p:nvPr/>
        </p:nvCxnSpPr>
        <p:spPr>
          <a:xfrm flipV="1">
            <a:off x="6091342" y="4235571"/>
            <a:ext cx="961909" cy="35188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/>
          <p:cNvCxnSpPr>
            <a:stCxn id="363" idx="0"/>
            <a:endCxn id="368" idx="4"/>
          </p:cNvCxnSpPr>
          <p:nvPr/>
        </p:nvCxnSpPr>
        <p:spPr>
          <a:xfrm flipV="1">
            <a:off x="6091342" y="4233083"/>
            <a:ext cx="1933486" cy="3543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/>
          <p:cNvCxnSpPr>
            <a:stCxn id="364" idx="0"/>
            <a:endCxn id="366" idx="4"/>
          </p:cNvCxnSpPr>
          <p:nvPr/>
        </p:nvCxnSpPr>
        <p:spPr>
          <a:xfrm flipH="1" flipV="1">
            <a:off x="6091342" y="4240930"/>
            <a:ext cx="961909" cy="33934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/>
          <p:cNvCxnSpPr>
            <a:stCxn id="364" idx="0"/>
            <a:endCxn id="367" idx="4"/>
          </p:cNvCxnSpPr>
          <p:nvPr/>
        </p:nvCxnSpPr>
        <p:spPr>
          <a:xfrm flipV="1">
            <a:off x="7053251" y="4235571"/>
            <a:ext cx="0" cy="3447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/>
          <p:cNvCxnSpPr>
            <a:stCxn id="364" idx="0"/>
            <a:endCxn id="368" idx="4"/>
          </p:cNvCxnSpPr>
          <p:nvPr/>
        </p:nvCxnSpPr>
        <p:spPr>
          <a:xfrm flipV="1">
            <a:off x="7053251" y="4233083"/>
            <a:ext cx="971577" cy="347188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Arrow Connector 387"/>
          <p:cNvCxnSpPr>
            <a:stCxn id="365" idx="0"/>
            <a:endCxn id="366" idx="4"/>
          </p:cNvCxnSpPr>
          <p:nvPr/>
        </p:nvCxnSpPr>
        <p:spPr>
          <a:xfrm flipH="1" flipV="1">
            <a:off x="6091342" y="4240930"/>
            <a:ext cx="1933486" cy="33783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388"/>
          <p:cNvCxnSpPr>
            <a:stCxn id="365" idx="0"/>
            <a:endCxn id="367" idx="4"/>
          </p:cNvCxnSpPr>
          <p:nvPr/>
        </p:nvCxnSpPr>
        <p:spPr>
          <a:xfrm flipH="1" flipV="1">
            <a:off x="7053251" y="4235571"/>
            <a:ext cx="971577" cy="34319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Arrow Connector 389"/>
          <p:cNvCxnSpPr>
            <a:stCxn id="365" idx="0"/>
            <a:endCxn id="368" idx="4"/>
          </p:cNvCxnSpPr>
          <p:nvPr/>
        </p:nvCxnSpPr>
        <p:spPr>
          <a:xfrm flipV="1">
            <a:off x="8024828" y="4233083"/>
            <a:ext cx="0" cy="34568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Arrow Connector 390"/>
          <p:cNvCxnSpPr>
            <a:stCxn id="366" idx="0"/>
            <a:endCxn id="369" idx="4"/>
          </p:cNvCxnSpPr>
          <p:nvPr/>
        </p:nvCxnSpPr>
        <p:spPr>
          <a:xfrm flipV="1">
            <a:off x="6091342" y="3409196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Arrow Connector 391"/>
          <p:cNvCxnSpPr>
            <a:stCxn id="367" idx="0"/>
            <a:endCxn id="369" idx="4"/>
          </p:cNvCxnSpPr>
          <p:nvPr/>
        </p:nvCxnSpPr>
        <p:spPr>
          <a:xfrm flipV="1">
            <a:off x="7053251" y="3409196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/>
          <p:cNvCxnSpPr>
            <a:stCxn id="368" idx="0"/>
            <a:endCxn id="369" idx="4"/>
          </p:cNvCxnSpPr>
          <p:nvPr/>
        </p:nvCxnSpPr>
        <p:spPr>
          <a:xfrm flipH="1" flipV="1">
            <a:off x="7053251" y="3409196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Oval 393"/>
          <p:cNvSpPr/>
          <p:nvPr/>
        </p:nvSpPr>
        <p:spPr>
          <a:xfrm>
            <a:off x="8859311" y="524804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9697453" y="524804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10535595" y="524804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11373737" y="5248045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9125926" y="443493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10087835" y="442774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>
            <a:off x="11059412" y="442623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9125926" y="3612150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10087835" y="3606791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11059412" y="3604303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10087835" y="2780416"/>
            <a:ext cx="476250" cy="476250"/>
          </a:xfrm>
          <a:prstGeom prst="ellipse">
            <a:avLst/>
          </a:pr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5" name="Straight Arrow Connector 404"/>
          <p:cNvCxnSpPr>
            <a:stCxn id="394" idx="0"/>
            <a:endCxn id="398" idx="4"/>
          </p:cNvCxnSpPr>
          <p:nvPr/>
        </p:nvCxnSpPr>
        <p:spPr>
          <a:xfrm flipV="1">
            <a:off x="9097436" y="4911180"/>
            <a:ext cx="266615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>
            <a:stCxn id="394" idx="0"/>
            <a:endCxn id="399" idx="4"/>
          </p:cNvCxnSpPr>
          <p:nvPr/>
        </p:nvCxnSpPr>
        <p:spPr>
          <a:xfrm flipV="1">
            <a:off x="9097436" y="4903991"/>
            <a:ext cx="1228524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>
            <a:stCxn id="394" idx="0"/>
            <a:endCxn id="400" idx="4"/>
          </p:cNvCxnSpPr>
          <p:nvPr/>
        </p:nvCxnSpPr>
        <p:spPr>
          <a:xfrm flipV="1">
            <a:off x="9097436" y="4902486"/>
            <a:ext cx="2200101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>
            <a:stCxn id="395" idx="0"/>
            <a:endCxn id="398" idx="4"/>
          </p:cNvCxnSpPr>
          <p:nvPr/>
        </p:nvCxnSpPr>
        <p:spPr>
          <a:xfrm flipH="1" flipV="1">
            <a:off x="9364051" y="4911180"/>
            <a:ext cx="571527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/>
          <p:cNvCxnSpPr>
            <a:stCxn id="395" idx="0"/>
            <a:endCxn id="399" idx="4"/>
          </p:cNvCxnSpPr>
          <p:nvPr/>
        </p:nvCxnSpPr>
        <p:spPr>
          <a:xfrm flipV="1">
            <a:off x="9935578" y="4903991"/>
            <a:ext cx="390382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/>
          <p:cNvCxnSpPr>
            <a:stCxn id="395" idx="0"/>
            <a:endCxn id="400" idx="4"/>
          </p:cNvCxnSpPr>
          <p:nvPr/>
        </p:nvCxnSpPr>
        <p:spPr>
          <a:xfrm flipV="1">
            <a:off x="9935578" y="4902486"/>
            <a:ext cx="1361959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/>
          <p:cNvCxnSpPr>
            <a:stCxn id="396" idx="0"/>
            <a:endCxn id="398" idx="4"/>
          </p:cNvCxnSpPr>
          <p:nvPr/>
        </p:nvCxnSpPr>
        <p:spPr>
          <a:xfrm flipH="1" flipV="1">
            <a:off x="9364051" y="4911180"/>
            <a:ext cx="1409669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/>
          <p:cNvCxnSpPr>
            <a:stCxn id="396" idx="0"/>
            <a:endCxn id="399" idx="4"/>
          </p:cNvCxnSpPr>
          <p:nvPr/>
        </p:nvCxnSpPr>
        <p:spPr>
          <a:xfrm flipH="1" flipV="1">
            <a:off x="10325960" y="4903991"/>
            <a:ext cx="447760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/>
          <p:cNvCxnSpPr>
            <a:stCxn id="396" idx="0"/>
            <a:endCxn id="400" idx="4"/>
          </p:cNvCxnSpPr>
          <p:nvPr/>
        </p:nvCxnSpPr>
        <p:spPr>
          <a:xfrm flipV="1">
            <a:off x="10773720" y="4902486"/>
            <a:ext cx="523817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/>
          <p:cNvCxnSpPr>
            <a:stCxn id="397" idx="0"/>
            <a:endCxn id="398" idx="4"/>
          </p:cNvCxnSpPr>
          <p:nvPr/>
        </p:nvCxnSpPr>
        <p:spPr>
          <a:xfrm flipH="1" flipV="1">
            <a:off x="9364051" y="4911180"/>
            <a:ext cx="2247811" cy="33686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/>
          <p:cNvCxnSpPr>
            <a:stCxn id="397" idx="0"/>
            <a:endCxn id="399" idx="4"/>
          </p:cNvCxnSpPr>
          <p:nvPr/>
        </p:nvCxnSpPr>
        <p:spPr>
          <a:xfrm flipH="1" flipV="1">
            <a:off x="10325960" y="4903991"/>
            <a:ext cx="1285902" cy="344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>
            <a:stCxn id="397" idx="0"/>
            <a:endCxn id="400" idx="4"/>
          </p:cNvCxnSpPr>
          <p:nvPr/>
        </p:nvCxnSpPr>
        <p:spPr>
          <a:xfrm flipH="1" flipV="1">
            <a:off x="11297537" y="4902486"/>
            <a:ext cx="314325" cy="34555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/>
          <p:cNvCxnSpPr>
            <a:stCxn id="398" idx="0"/>
            <a:endCxn id="401" idx="4"/>
          </p:cNvCxnSpPr>
          <p:nvPr/>
        </p:nvCxnSpPr>
        <p:spPr>
          <a:xfrm flipV="1">
            <a:off x="9364051" y="4088400"/>
            <a:ext cx="0" cy="34653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/>
          <p:cNvCxnSpPr>
            <a:stCxn id="398" idx="0"/>
            <a:endCxn id="402" idx="4"/>
          </p:cNvCxnSpPr>
          <p:nvPr/>
        </p:nvCxnSpPr>
        <p:spPr>
          <a:xfrm flipV="1">
            <a:off x="9364051" y="4083041"/>
            <a:ext cx="961909" cy="35188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/>
          <p:cNvCxnSpPr>
            <a:stCxn id="398" idx="0"/>
            <a:endCxn id="403" idx="4"/>
          </p:cNvCxnSpPr>
          <p:nvPr/>
        </p:nvCxnSpPr>
        <p:spPr>
          <a:xfrm flipV="1">
            <a:off x="9364051" y="4080553"/>
            <a:ext cx="1933486" cy="35437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Arrow Connector 419"/>
          <p:cNvCxnSpPr>
            <a:stCxn id="399" idx="0"/>
            <a:endCxn id="401" idx="4"/>
          </p:cNvCxnSpPr>
          <p:nvPr/>
        </p:nvCxnSpPr>
        <p:spPr>
          <a:xfrm flipH="1" flipV="1">
            <a:off x="9364051" y="4088400"/>
            <a:ext cx="961909" cy="33934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/>
          <p:cNvCxnSpPr>
            <a:stCxn id="399" idx="0"/>
            <a:endCxn id="402" idx="4"/>
          </p:cNvCxnSpPr>
          <p:nvPr/>
        </p:nvCxnSpPr>
        <p:spPr>
          <a:xfrm flipV="1">
            <a:off x="10325960" y="4083041"/>
            <a:ext cx="0" cy="3447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/>
          <p:cNvCxnSpPr>
            <a:stCxn id="399" idx="0"/>
            <a:endCxn id="403" idx="4"/>
          </p:cNvCxnSpPr>
          <p:nvPr/>
        </p:nvCxnSpPr>
        <p:spPr>
          <a:xfrm flipV="1">
            <a:off x="10325960" y="4080553"/>
            <a:ext cx="971577" cy="3471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Arrow Connector 422"/>
          <p:cNvCxnSpPr>
            <a:stCxn id="400" idx="0"/>
            <a:endCxn id="401" idx="4"/>
          </p:cNvCxnSpPr>
          <p:nvPr/>
        </p:nvCxnSpPr>
        <p:spPr>
          <a:xfrm flipH="1" flipV="1">
            <a:off x="9364051" y="4088400"/>
            <a:ext cx="1933486" cy="33783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/>
          <p:cNvCxnSpPr>
            <a:stCxn id="400" idx="0"/>
            <a:endCxn id="402" idx="4"/>
          </p:cNvCxnSpPr>
          <p:nvPr/>
        </p:nvCxnSpPr>
        <p:spPr>
          <a:xfrm flipH="1" flipV="1">
            <a:off x="10325960" y="4083041"/>
            <a:ext cx="971577" cy="3431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>
            <a:stCxn id="400" idx="0"/>
            <a:endCxn id="403" idx="4"/>
          </p:cNvCxnSpPr>
          <p:nvPr/>
        </p:nvCxnSpPr>
        <p:spPr>
          <a:xfrm flipV="1">
            <a:off x="11297537" y="4080553"/>
            <a:ext cx="0" cy="34568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>
            <a:stCxn id="401" idx="0"/>
            <a:endCxn id="404" idx="4"/>
          </p:cNvCxnSpPr>
          <p:nvPr/>
        </p:nvCxnSpPr>
        <p:spPr>
          <a:xfrm flipV="1">
            <a:off x="9364051" y="3256666"/>
            <a:ext cx="961909" cy="355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>
            <a:stCxn id="402" idx="0"/>
            <a:endCxn id="404" idx="4"/>
          </p:cNvCxnSpPr>
          <p:nvPr/>
        </p:nvCxnSpPr>
        <p:spPr>
          <a:xfrm flipV="1">
            <a:off x="10325960" y="3256666"/>
            <a:ext cx="0" cy="35012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>
            <a:stCxn id="403" idx="0"/>
            <a:endCxn id="404" idx="4"/>
          </p:cNvCxnSpPr>
          <p:nvPr/>
        </p:nvCxnSpPr>
        <p:spPr>
          <a:xfrm flipH="1" flipV="1">
            <a:off x="10325960" y="3256666"/>
            <a:ext cx="971577" cy="34763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2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2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3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3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3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3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3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3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3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3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3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3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3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3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4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4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4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3" dur="500" tmFilter="0, 0; .2, .5; .8, .5; 1, 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4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4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4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4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4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4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4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4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94359"/>
            <a:ext cx="3528875" cy="2286000"/>
          </a:xfrm>
        </p:spPr>
        <p:txBody>
          <a:bodyPr/>
          <a:lstStyle/>
          <a:p>
            <a:r>
              <a:rPr lang="en-US" dirty="0" smtClean="0"/>
              <a:t>Backpropagation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OPTIMIZING NEURAL NETWORKS IN THEORY AND IN PRACTICE - PAGE </a:t>
            </a:r>
            <a:fld id="{CC402A59-E646-435B-B47D-BE0D2A7E34A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294847" y="594359"/>
            <a:ext cx="7798001" cy="4999093"/>
            <a:chOff x="4242833" y="969484"/>
            <a:chExt cx="7798001" cy="4999093"/>
          </a:xfrm>
        </p:grpSpPr>
        <p:pic>
          <p:nvPicPr>
            <p:cNvPr id="8200" name="Picture 8" descr="http://home.agh.edu.pl/~vlsi/AI/backp_t_en/backprop_files/img14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833" y="1202347"/>
              <a:ext cx="7798001" cy="4766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7315200" y="969484"/>
              <a:ext cx="4043190" cy="2143738"/>
              <a:chOff x="7315200" y="969484"/>
              <a:chExt cx="4043190" cy="2143738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315200" y="969484"/>
                <a:ext cx="4043190" cy="1910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661792" y="1202347"/>
                <a:ext cx="1595609" cy="1910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546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family of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parametric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non-linear </a:t>
                </a:r>
                <a:r>
                  <a:rPr lang="en-US" dirty="0" smtClean="0"/>
                  <a:t>and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hierarchical 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representation learning functions</a:t>
                </a:r>
                <a:r>
                  <a:rPr lang="en-US" dirty="0" smtClean="0"/>
                  <a:t>, which are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massively optimized with stochastic gradient descent </a:t>
                </a:r>
                <a:r>
                  <a:rPr lang="en-US" dirty="0" smtClean="0"/>
                  <a:t>to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encode domain knowledge</a:t>
                </a:r>
                <a:r>
                  <a:rPr lang="en-US" dirty="0" smtClean="0"/>
                  <a:t>, i.e. domain invariances, stationarity.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:input,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: parameters for layer 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 (non-)linear function</a:t>
                </a:r>
              </a:p>
              <a:p>
                <a:r>
                  <a:rPr lang="en-US" dirty="0" smtClean="0"/>
                  <a:t>Given training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/>
                  <a:t> find optimal parameters</a:t>
                </a:r>
              </a:p>
              <a:p>
                <a:pPr lvl="1"/>
                <a:endParaRPr lang="en-US" dirty="0" smtClean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 r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neural network again?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vadlc-them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vadlc-theme" id="{9914C96B-003B-4959-8CA7-6E45E32F590E}" vid="{50250FAC-BAE7-4480-B1DC-1E2B89840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uvadlc-theme</Template>
  <TotalTime>5089</TotalTime>
  <Words>3073</Words>
  <Application>Microsoft Office PowerPoint</Application>
  <PresentationFormat>Widescreen</PresentationFormat>
  <Paragraphs>906</Paragraphs>
  <Slides>71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Bradley Hand ITC</vt:lpstr>
      <vt:lpstr>Calibri</vt:lpstr>
      <vt:lpstr>Calibri Light</vt:lpstr>
      <vt:lpstr>Cambria Math</vt:lpstr>
      <vt:lpstr>Consolas</vt:lpstr>
      <vt:lpstr>Courier New</vt:lpstr>
      <vt:lpstr>Wingdings</vt:lpstr>
      <vt:lpstr>uvadlc-theme</vt:lpstr>
      <vt:lpstr>Lecture 2: Learning with neural networks</vt:lpstr>
      <vt:lpstr>Lecture Overview</vt:lpstr>
      <vt:lpstr>The Machine Learning Paradigm</vt:lpstr>
      <vt:lpstr>Forward computations</vt:lpstr>
      <vt:lpstr>Backward computations</vt:lpstr>
      <vt:lpstr>Optimization through Gradient Descent</vt:lpstr>
      <vt:lpstr>Example: Neural network with hinge loss</vt:lpstr>
      <vt:lpstr>Backpropagation</vt:lpstr>
      <vt:lpstr>What is a neural network again?</vt:lpstr>
      <vt:lpstr>Again, what is a neural network model?</vt:lpstr>
      <vt:lpstr>Neural network models</vt:lpstr>
      <vt:lpstr>What is a module?</vt:lpstr>
      <vt:lpstr>Anything goes or do special constraints exist?</vt:lpstr>
      <vt:lpstr>Forward computations for neural networks</vt:lpstr>
      <vt:lpstr>Backward computations for neural networks</vt:lpstr>
      <vt:lpstr>Again, what is a neural network again?</vt:lpstr>
      <vt:lpstr>Backpropagation ⟺ Chain rule!!!</vt:lpstr>
      <vt:lpstr>Chain rule in practice</vt:lpstr>
      <vt:lpstr>Backpropagation ⟺ Chain rule!!!</vt:lpstr>
      <vt:lpstr>Backpropagation for multivariate functions f(x)</vt:lpstr>
      <vt:lpstr>The Jacobian</vt:lpstr>
      <vt:lpstr>Backpropagation for multivariate functions f(x)</vt:lpstr>
      <vt:lpstr>Dimension analysis</vt:lpstr>
      <vt:lpstr>Backpropagation again</vt:lpstr>
      <vt:lpstr>Practical example and dimensionality analysis</vt:lpstr>
      <vt:lpstr>Backpropagation visualization</vt:lpstr>
      <vt:lpstr>Backpropagation visualization at epoch (t)</vt:lpstr>
      <vt:lpstr>Backpropagation visualization at epoch (t)</vt:lpstr>
      <vt:lpstr>Backpropagation visualization at epoch (t)</vt:lpstr>
      <vt:lpstr>Backpropagation visualization at epoch (t)</vt:lpstr>
      <vt:lpstr>Backpropagation visualization at epoch (t)</vt:lpstr>
      <vt:lpstr>Backpropagation visualization at epoch (t)</vt:lpstr>
      <vt:lpstr>Backpropagation visualization at epoch (t+1)</vt:lpstr>
      <vt:lpstr>Backpropagation visualization at epoch (t+1)</vt:lpstr>
      <vt:lpstr>Backpropagation visualization at epoch (t+1)</vt:lpstr>
      <vt:lpstr>Backpropagation visualization at epoch (t+1)</vt:lpstr>
      <vt:lpstr>Backpropagation visualization at epoch (t+1)</vt:lpstr>
      <vt:lpstr>Backpropagation visualization at epoch (t+1)</vt:lpstr>
      <vt:lpstr>Some practical tricks of the trade</vt:lpstr>
      <vt:lpstr>Everything is a module</vt:lpstr>
      <vt:lpstr>Neural network models</vt:lpstr>
      <vt:lpstr>Linear module</vt:lpstr>
      <vt:lpstr>Sigmoid module</vt:lpstr>
      <vt:lpstr>Simplifying backpropagation equations</vt:lpstr>
      <vt:lpstr>Tanh module</vt:lpstr>
      <vt:lpstr>Softmax module</vt:lpstr>
      <vt:lpstr>Euclidean loss module</vt:lpstr>
      <vt:lpstr>Cross-entropy loss (log-loss or log-likelihood) module</vt:lpstr>
      <vt:lpstr>More specific modules for later</vt:lpstr>
      <vt:lpstr>Make your own module</vt:lpstr>
      <vt:lpstr>New modules</vt:lpstr>
      <vt:lpstr>A module of modules</vt:lpstr>
      <vt:lpstr>Radial Basis Function (RBF) Network module</vt:lpstr>
      <vt:lpstr>An RBF visually</vt:lpstr>
      <vt:lpstr>Gradient check</vt:lpstr>
      <vt:lpstr>Checking your gradients in practice (for a module)</vt:lpstr>
      <vt:lpstr>Checking your gradients in practice (for a network)</vt:lpstr>
      <vt:lpstr>Come up with new modules</vt:lpstr>
      <vt:lpstr>Implementation of basic networks and modules in Torch</vt:lpstr>
      <vt:lpstr>Building a module</vt:lpstr>
      <vt:lpstr>Make a module in Torch</vt:lpstr>
      <vt:lpstr>Summary</vt:lpstr>
      <vt:lpstr>Next lecture</vt:lpstr>
      <vt:lpstr>More advanced modules</vt:lpstr>
      <vt:lpstr>The plus module</vt:lpstr>
      <vt:lpstr>The branch module</vt:lpstr>
      <vt:lpstr>The switch module</vt:lpstr>
      <vt:lpstr>The logsum module</vt:lpstr>
      <vt:lpstr>The logsum module</vt:lpstr>
      <vt:lpstr>Log-likelihood and and logsum module</vt:lpstr>
      <vt:lpstr>Backpropagation visualization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Optimizing neural networks in theory and in practice</dc:title>
  <dc:creator>Efstratios Gavves</dc:creator>
  <cp:lastModifiedBy>Efstratios Gavves</cp:lastModifiedBy>
  <cp:revision>160</cp:revision>
  <dcterms:created xsi:type="dcterms:W3CDTF">2016-02-02T14:19:55Z</dcterms:created>
  <dcterms:modified xsi:type="dcterms:W3CDTF">2016-02-07T14:51:07Z</dcterms:modified>
</cp:coreProperties>
</file>